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61" r:id="rId2"/>
    <p:sldId id="259" r:id="rId3"/>
    <p:sldId id="269" r:id="rId4"/>
    <p:sldId id="265" r:id="rId5"/>
    <p:sldId id="263" r:id="rId6"/>
    <p:sldId id="264" r:id="rId7"/>
    <p:sldId id="266" r:id="rId8"/>
    <p:sldId id="268" r:id="rId9"/>
    <p:sldId id="26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FB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5" autoAdjust="0"/>
    <p:restoredTop sz="94660"/>
  </p:normalViewPr>
  <p:slideViewPr>
    <p:cSldViewPr snapToGrid="0">
      <p:cViewPr varScale="1">
        <p:scale>
          <a:sx n="111" d="100"/>
          <a:sy n="111" d="100"/>
        </p:scale>
        <p:origin x="474" y="-44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jp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570902-3EB1-43B3-978A-939BD2277169}" type="datetimeFigureOut">
              <a:rPr lang="en-GB" smtClean="0"/>
              <a:t>15/06/2025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117421-53EB-4C86-AA7C-1985D22C9DEC}" type="slidenum">
              <a:rPr lang="en-GB" smtClean="0"/>
              <a:t>‹#›</a:t>
            </a:fld>
            <a:endParaRPr lang="en-GB"/>
          </a:p>
        </p:txBody>
      </p:sp>
    </p:spTree>
    <p:extLst>
      <p:ext uri="{BB962C8B-B14F-4D97-AF65-F5344CB8AC3E}">
        <p14:creationId xmlns:p14="http://schemas.microsoft.com/office/powerpoint/2010/main" val="4113556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6C117421-53EB-4C86-AA7C-1985D22C9DEC}" type="slidenum">
              <a:rPr lang="en-GB" smtClean="0"/>
              <a:t>6</a:t>
            </a:fld>
            <a:endParaRPr lang="en-GB"/>
          </a:p>
        </p:txBody>
      </p:sp>
    </p:spTree>
    <p:extLst>
      <p:ext uri="{BB962C8B-B14F-4D97-AF65-F5344CB8AC3E}">
        <p14:creationId xmlns:p14="http://schemas.microsoft.com/office/powerpoint/2010/main" val="3962272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6C117421-53EB-4C86-AA7C-1985D22C9DEC}" type="slidenum">
              <a:rPr lang="en-GB" smtClean="0"/>
              <a:t>7</a:t>
            </a:fld>
            <a:endParaRPr lang="en-GB"/>
          </a:p>
        </p:txBody>
      </p:sp>
    </p:spTree>
    <p:extLst>
      <p:ext uri="{BB962C8B-B14F-4D97-AF65-F5344CB8AC3E}">
        <p14:creationId xmlns:p14="http://schemas.microsoft.com/office/powerpoint/2010/main" val="155581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6C117421-53EB-4C86-AA7C-1985D22C9DEC}" type="slidenum">
              <a:rPr lang="en-GB" smtClean="0"/>
              <a:t>8</a:t>
            </a:fld>
            <a:endParaRPr lang="en-GB"/>
          </a:p>
        </p:txBody>
      </p:sp>
    </p:spTree>
    <p:extLst>
      <p:ext uri="{BB962C8B-B14F-4D97-AF65-F5344CB8AC3E}">
        <p14:creationId xmlns:p14="http://schemas.microsoft.com/office/powerpoint/2010/main" val="39385275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6CEEE-039C-C064-AD69-BF41C354D4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BC87948-5980-8C35-4E9D-FC0AAD4ADA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193D0BC-DADF-F409-9846-FEDB58385791}"/>
              </a:ext>
            </a:extLst>
          </p:cNvPr>
          <p:cNvSpPr>
            <a:spLocks noGrp="1"/>
          </p:cNvSpPr>
          <p:nvPr>
            <p:ph type="dt" sz="half" idx="10"/>
          </p:nvPr>
        </p:nvSpPr>
        <p:spPr/>
        <p:txBody>
          <a:bodyPr/>
          <a:lstStyle/>
          <a:p>
            <a:fld id="{885F288F-2419-47BC-AB37-16BD39F6CC41}" type="datetimeFigureOut">
              <a:rPr lang="en-GB" smtClean="0"/>
              <a:t>15/06/2025</a:t>
            </a:fld>
            <a:endParaRPr lang="en-GB"/>
          </a:p>
        </p:txBody>
      </p:sp>
      <p:sp>
        <p:nvSpPr>
          <p:cNvPr id="5" name="Footer Placeholder 4">
            <a:extLst>
              <a:ext uri="{FF2B5EF4-FFF2-40B4-BE49-F238E27FC236}">
                <a16:creationId xmlns:a16="http://schemas.microsoft.com/office/drawing/2014/main" id="{22250DF1-1BF1-E9EE-5471-799EDCE69CE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8C03221-FD7A-5DD8-19E3-BEB31D2A716A}"/>
              </a:ext>
            </a:extLst>
          </p:cNvPr>
          <p:cNvSpPr>
            <a:spLocks noGrp="1"/>
          </p:cNvSpPr>
          <p:nvPr>
            <p:ph type="sldNum" sz="quarter" idx="12"/>
          </p:nvPr>
        </p:nvSpPr>
        <p:spPr/>
        <p:txBody>
          <a:bodyPr/>
          <a:lstStyle/>
          <a:p>
            <a:fld id="{034F49ED-15E3-4C84-8773-1E45E3E5FC1A}" type="slidenum">
              <a:rPr lang="en-GB" smtClean="0"/>
              <a:t>‹#›</a:t>
            </a:fld>
            <a:endParaRPr lang="en-GB"/>
          </a:p>
        </p:txBody>
      </p:sp>
    </p:spTree>
    <p:extLst>
      <p:ext uri="{BB962C8B-B14F-4D97-AF65-F5344CB8AC3E}">
        <p14:creationId xmlns:p14="http://schemas.microsoft.com/office/powerpoint/2010/main" val="2172795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F8EE9-4A9F-5F25-38A7-A9E939873BF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6940655-C35C-6B64-3B05-0AB12FB00C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8713C0C-61F0-899F-1D09-CFAC5F54973A}"/>
              </a:ext>
            </a:extLst>
          </p:cNvPr>
          <p:cNvSpPr>
            <a:spLocks noGrp="1"/>
          </p:cNvSpPr>
          <p:nvPr>
            <p:ph type="dt" sz="half" idx="10"/>
          </p:nvPr>
        </p:nvSpPr>
        <p:spPr/>
        <p:txBody>
          <a:bodyPr/>
          <a:lstStyle/>
          <a:p>
            <a:fld id="{885F288F-2419-47BC-AB37-16BD39F6CC41}" type="datetimeFigureOut">
              <a:rPr lang="en-GB" smtClean="0"/>
              <a:t>15/06/2025</a:t>
            </a:fld>
            <a:endParaRPr lang="en-GB"/>
          </a:p>
        </p:txBody>
      </p:sp>
      <p:sp>
        <p:nvSpPr>
          <p:cNvPr id="5" name="Footer Placeholder 4">
            <a:extLst>
              <a:ext uri="{FF2B5EF4-FFF2-40B4-BE49-F238E27FC236}">
                <a16:creationId xmlns:a16="http://schemas.microsoft.com/office/drawing/2014/main" id="{8AF8971F-1A5C-EF8B-9B2F-8F13600D8A3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B92F68F-C357-3662-77FA-2A1D8FD9A06C}"/>
              </a:ext>
            </a:extLst>
          </p:cNvPr>
          <p:cNvSpPr>
            <a:spLocks noGrp="1"/>
          </p:cNvSpPr>
          <p:nvPr>
            <p:ph type="sldNum" sz="quarter" idx="12"/>
          </p:nvPr>
        </p:nvSpPr>
        <p:spPr/>
        <p:txBody>
          <a:bodyPr/>
          <a:lstStyle/>
          <a:p>
            <a:fld id="{034F49ED-15E3-4C84-8773-1E45E3E5FC1A}" type="slidenum">
              <a:rPr lang="en-GB" smtClean="0"/>
              <a:t>‹#›</a:t>
            </a:fld>
            <a:endParaRPr lang="en-GB"/>
          </a:p>
        </p:txBody>
      </p:sp>
    </p:spTree>
    <p:extLst>
      <p:ext uri="{BB962C8B-B14F-4D97-AF65-F5344CB8AC3E}">
        <p14:creationId xmlns:p14="http://schemas.microsoft.com/office/powerpoint/2010/main" val="3437856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3DB20B-699B-4327-4F4F-3BFA63DFEDB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1D7EADF-6B95-8B33-5A5B-279906F4FCD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6C41AE9-0FC7-55DE-C3BA-5C9FEA39B436}"/>
              </a:ext>
            </a:extLst>
          </p:cNvPr>
          <p:cNvSpPr>
            <a:spLocks noGrp="1"/>
          </p:cNvSpPr>
          <p:nvPr>
            <p:ph type="dt" sz="half" idx="10"/>
          </p:nvPr>
        </p:nvSpPr>
        <p:spPr/>
        <p:txBody>
          <a:bodyPr/>
          <a:lstStyle/>
          <a:p>
            <a:fld id="{885F288F-2419-47BC-AB37-16BD39F6CC41}" type="datetimeFigureOut">
              <a:rPr lang="en-GB" smtClean="0"/>
              <a:t>15/06/2025</a:t>
            </a:fld>
            <a:endParaRPr lang="en-GB"/>
          </a:p>
        </p:txBody>
      </p:sp>
      <p:sp>
        <p:nvSpPr>
          <p:cNvPr id="5" name="Footer Placeholder 4">
            <a:extLst>
              <a:ext uri="{FF2B5EF4-FFF2-40B4-BE49-F238E27FC236}">
                <a16:creationId xmlns:a16="http://schemas.microsoft.com/office/drawing/2014/main" id="{AF0AA7CD-42BB-C292-51CC-8C4B0DBF88B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482F01C-03D4-8AF7-24A7-F975B28C5BB7}"/>
              </a:ext>
            </a:extLst>
          </p:cNvPr>
          <p:cNvSpPr>
            <a:spLocks noGrp="1"/>
          </p:cNvSpPr>
          <p:nvPr>
            <p:ph type="sldNum" sz="quarter" idx="12"/>
          </p:nvPr>
        </p:nvSpPr>
        <p:spPr/>
        <p:txBody>
          <a:bodyPr/>
          <a:lstStyle/>
          <a:p>
            <a:fld id="{034F49ED-15E3-4C84-8773-1E45E3E5FC1A}" type="slidenum">
              <a:rPr lang="en-GB" smtClean="0"/>
              <a:t>‹#›</a:t>
            </a:fld>
            <a:endParaRPr lang="en-GB"/>
          </a:p>
        </p:txBody>
      </p:sp>
    </p:spTree>
    <p:extLst>
      <p:ext uri="{BB962C8B-B14F-4D97-AF65-F5344CB8AC3E}">
        <p14:creationId xmlns:p14="http://schemas.microsoft.com/office/powerpoint/2010/main" val="2394329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711A9-F105-EAA3-15F6-5EE784B97F1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50A4424-1B3B-F1F8-2573-03D5F3ED05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2096D34-BFA2-58EC-B76C-553EAF88F5E9}"/>
              </a:ext>
            </a:extLst>
          </p:cNvPr>
          <p:cNvSpPr>
            <a:spLocks noGrp="1"/>
          </p:cNvSpPr>
          <p:nvPr>
            <p:ph type="dt" sz="half" idx="10"/>
          </p:nvPr>
        </p:nvSpPr>
        <p:spPr/>
        <p:txBody>
          <a:bodyPr/>
          <a:lstStyle/>
          <a:p>
            <a:fld id="{885F288F-2419-47BC-AB37-16BD39F6CC41}" type="datetimeFigureOut">
              <a:rPr lang="en-GB" smtClean="0"/>
              <a:t>15/06/2025</a:t>
            </a:fld>
            <a:endParaRPr lang="en-GB"/>
          </a:p>
        </p:txBody>
      </p:sp>
      <p:sp>
        <p:nvSpPr>
          <p:cNvPr id="5" name="Footer Placeholder 4">
            <a:extLst>
              <a:ext uri="{FF2B5EF4-FFF2-40B4-BE49-F238E27FC236}">
                <a16:creationId xmlns:a16="http://schemas.microsoft.com/office/drawing/2014/main" id="{3CA5250B-F3FD-522A-B54E-7BEBF7732EB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A106C26-2342-1F69-931A-F216E6DECD5D}"/>
              </a:ext>
            </a:extLst>
          </p:cNvPr>
          <p:cNvSpPr>
            <a:spLocks noGrp="1"/>
          </p:cNvSpPr>
          <p:nvPr>
            <p:ph type="sldNum" sz="quarter" idx="12"/>
          </p:nvPr>
        </p:nvSpPr>
        <p:spPr/>
        <p:txBody>
          <a:bodyPr/>
          <a:lstStyle/>
          <a:p>
            <a:fld id="{034F49ED-15E3-4C84-8773-1E45E3E5FC1A}" type="slidenum">
              <a:rPr lang="en-GB" smtClean="0"/>
              <a:t>‹#›</a:t>
            </a:fld>
            <a:endParaRPr lang="en-GB"/>
          </a:p>
        </p:txBody>
      </p:sp>
    </p:spTree>
    <p:extLst>
      <p:ext uri="{BB962C8B-B14F-4D97-AF65-F5344CB8AC3E}">
        <p14:creationId xmlns:p14="http://schemas.microsoft.com/office/powerpoint/2010/main" val="7731627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40A18-98F2-F850-4AE5-89509251E5F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9EBBBFF6-2A7C-D5A2-8E80-E83F370942D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AD6CE0-0C74-0DAF-6797-7EDA155CA20A}"/>
              </a:ext>
            </a:extLst>
          </p:cNvPr>
          <p:cNvSpPr>
            <a:spLocks noGrp="1"/>
          </p:cNvSpPr>
          <p:nvPr>
            <p:ph type="dt" sz="half" idx="10"/>
          </p:nvPr>
        </p:nvSpPr>
        <p:spPr/>
        <p:txBody>
          <a:bodyPr/>
          <a:lstStyle/>
          <a:p>
            <a:fld id="{885F288F-2419-47BC-AB37-16BD39F6CC41}" type="datetimeFigureOut">
              <a:rPr lang="en-GB" smtClean="0"/>
              <a:t>15/06/2025</a:t>
            </a:fld>
            <a:endParaRPr lang="en-GB"/>
          </a:p>
        </p:txBody>
      </p:sp>
      <p:sp>
        <p:nvSpPr>
          <p:cNvPr id="5" name="Footer Placeholder 4">
            <a:extLst>
              <a:ext uri="{FF2B5EF4-FFF2-40B4-BE49-F238E27FC236}">
                <a16:creationId xmlns:a16="http://schemas.microsoft.com/office/drawing/2014/main" id="{30ECC503-23F4-84D4-3E2A-0FB222DE8AF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39FCC9E-0056-572E-C10A-68E615AFB40E}"/>
              </a:ext>
            </a:extLst>
          </p:cNvPr>
          <p:cNvSpPr>
            <a:spLocks noGrp="1"/>
          </p:cNvSpPr>
          <p:nvPr>
            <p:ph type="sldNum" sz="quarter" idx="12"/>
          </p:nvPr>
        </p:nvSpPr>
        <p:spPr/>
        <p:txBody>
          <a:bodyPr/>
          <a:lstStyle/>
          <a:p>
            <a:fld id="{034F49ED-15E3-4C84-8773-1E45E3E5FC1A}" type="slidenum">
              <a:rPr lang="en-GB" smtClean="0"/>
              <a:t>‹#›</a:t>
            </a:fld>
            <a:endParaRPr lang="en-GB"/>
          </a:p>
        </p:txBody>
      </p:sp>
    </p:spTree>
    <p:extLst>
      <p:ext uri="{BB962C8B-B14F-4D97-AF65-F5344CB8AC3E}">
        <p14:creationId xmlns:p14="http://schemas.microsoft.com/office/powerpoint/2010/main" val="4144086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2A554-86F0-186E-236D-0D977C73159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F72E520-00C5-98B1-DDF2-B8620599F48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EF2243F-66B6-6AA5-32D5-103CB28D23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D54E13E-BAEF-4302-D6F6-557CA89673AF}"/>
              </a:ext>
            </a:extLst>
          </p:cNvPr>
          <p:cNvSpPr>
            <a:spLocks noGrp="1"/>
          </p:cNvSpPr>
          <p:nvPr>
            <p:ph type="dt" sz="half" idx="10"/>
          </p:nvPr>
        </p:nvSpPr>
        <p:spPr/>
        <p:txBody>
          <a:bodyPr/>
          <a:lstStyle/>
          <a:p>
            <a:fld id="{885F288F-2419-47BC-AB37-16BD39F6CC41}" type="datetimeFigureOut">
              <a:rPr lang="en-GB" smtClean="0"/>
              <a:t>15/06/2025</a:t>
            </a:fld>
            <a:endParaRPr lang="en-GB"/>
          </a:p>
        </p:txBody>
      </p:sp>
      <p:sp>
        <p:nvSpPr>
          <p:cNvPr id="6" name="Footer Placeholder 5">
            <a:extLst>
              <a:ext uri="{FF2B5EF4-FFF2-40B4-BE49-F238E27FC236}">
                <a16:creationId xmlns:a16="http://schemas.microsoft.com/office/drawing/2014/main" id="{C50CAB6B-E957-2E2C-2A70-23FC38927D8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77B0188-657F-287D-8009-8873DFF5806D}"/>
              </a:ext>
            </a:extLst>
          </p:cNvPr>
          <p:cNvSpPr>
            <a:spLocks noGrp="1"/>
          </p:cNvSpPr>
          <p:nvPr>
            <p:ph type="sldNum" sz="quarter" idx="12"/>
          </p:nvPr>
        </p:nvSpPr>
        <p:spPr/>
        <p:txBody>
          <a:bodyPr/>
          <a:lstStyle/>
          <a:p>
            <a:fld id="{034F49ED-15E3-4C84-8773-1E45E3E5FC1A}" type="slidenum">
              <a:rPr lang="en-GB" smtClean="0"/>
              <a:t>‹#›</a:t>
            </a:fld>
            <a:endParaRPr lang="en-GB"/>
          </a:p>
        </p:txBody>
      </p:sp>
    </p:spTree>
    <p:extLst>
      <p:ext uri="{BB962C8B-B14F-4D97-AF65-F5344CB8AC3E}">
        <p14:creationId xmlns:p14="http://schemas.microsoft.com/office/powerpoint/2010/main" val="3774164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FA56-CDBB-4F69-87FD-24B4E6E82DE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3EF09A4-BBE3-3ECD-5EAF-E2CE61EDA5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00E776-060C-0DE6-21AD-291660B2F0E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B3042FF-BFDF-09AA-7003-5E37EE8D48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9B9B9E-6976-B0D8-D43F-B969A8A27B6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06500307-437C-05EA-FF91-CCDFCFC0BD1E}"/>
              </a:ext>
            </a:extLst>
          </p:cNvPr>
          <p:cNvSpPr>
            <a:spLocks noGrp="1"/>
          </p:cNvSpPr>
          <p:nvPr>
            <p:ph type="dt" sz="half" idx="10"/>
          </p:nvPr>
        </p:nvSpPr>
        <p:spPr/>
        <p:txBody>
          <a:bodyPr/>
          <a:lstStyle/>
          <a:p>
            <a:fld id="{885F288F-2419-47BC-AB37-16BD39F6CC41}" type="datetimeFigureOut">
              <a:rPr lang="en-GB" smtClean="0"/>
              <a:t>15/06/2025</a:t>
            </a:fld>
            <a:endParaRPr lang="en-GB"/>
          </a:p>
        </p:txBody>
      </p:sp>
      <p:sp>
        <p:nvSpPr>
          <p:cNvPr id="8" name="Footer Placeholder 7">
            <a:extLst>
              <a:ext uri="{FF2B5EF4-FFF2-40B4-BE49-F238E27FC236}">
                <a16:creationId xmlns:a16="http://schemas.microsoft.com/office/drawing/2014/main" id="{8E75337F-E2F1-E034-9710-B2BEF8D183B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EB57965-C010-80F2-77F3-5A12A16E9551}"/>
              </a:ext>
            </a:extLst>
          </p:cNvPr>
          <p:cNvSpPr>
            <a:spLocks noGrp="1"/>
          </p:cNvSpPr>
          <p:nvPr>
            <p:ph type="sldNum" sz="quarter" idx="12"/>
          </p:nvPr>
        </p:nvSpPr>
        <p:spPr/>
        <p:txBody>
          <a:bodyPr/>
          <a:lstStyle/>
          <a:p>
            <a:fld id="{034F49ED-15E3-4C84-8773-1E45E3E5FC1A}" type="slidenum">
              <a:rPr lang="en-GB" smtClean="0"/>
              <a:t>‹#›</a:t>
            </a:fld>
            <a:endParaRPr lang="en-GB"/>
          </a:p>
        </p:txBody>
      </p:sp>
    </p:spTree>
    <p:extLst>
      <p:ext uri="{BB962C8B-B14F-4D97-AF65-F5344CB8AC3E}">
        <p14:creationId xmlns:p14="http://schemas.microsoft.com/office/powerpoint/2010/main" val="25505012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BDEBA-25C8-C7B9-5867-6B795736B3FD}"/>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0D54649-5AE9-E5B9-21F0-76E84EEB7A65}"/>
              </a:ext>
            </a:extLst>
          </p:cNvPr>
          <p:cNvSpPr>
            <a:spLocks noGrp="1"/>
          </p:cNvSpPr>
          <p:nvPr>
            <p:ph type="dt" sz="half" idx="10"/>
          </p:nvPr>
        </p:nvSpPr>
        <p:spPr/>
        <p:txBody>
          <a:bodyPr/>
          <a:lstStyle/>
          <a:p>
            <a:fld id="{885F288F-2419-47BC-AB37-16BD39F6CC41}" type="datetimeFigureOut">
              <a:rPr lang="en-GB" smtClean="0"/>
              <a:t>15/06/2025</a:t>
            </a:fld>
            <a:endParaRPr lang="en-GB"/>
          </a:p>
        </p:txBody>
      </p:sp>
      <p:sp>
        <p:nvSpPr>
          <p:cNvPr id="4" name="Footer Placeholder 3">
            <a:extLst>
              <a:ext uri="{FF2B5EF4-FFF2-40B4-BE49-F238E27FC236}">
                <a16:creationId xmlns:a16="http://schemas.microsoft.com/office/drawing/2014/main" id="{F596F318-AA43-5C09-0F43-05F0276597E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3DE63CE-EFB5-4C3C-CB2D-6FDA6BBE62F9}"/>
              </a:ext>
            </a:extLst>
          </p:cNvPr>
          <p:cNvSpPr>
            <a:spLocks noGrp="1"/>
          </p:cNvSpPr>
          <p:nvPr>
            <p:ph type="sldNum" sz="quarter" idx="12"/>
          </p:nvPr>
        </p:nvSpPr>
        <p:spPr/>
        <p:txBody>
          <a:bodyPr/>
          <a:lstStyle/>
          <a:p>
            <a:fld id="{034F49ED-15E3-4C84-8773-1E45E3E5FC1A}" type="slidenum">
              <a:rPr lang="en-GB" smtClean="0"/>
              <a:t>‹#›</a:t>
            </a:fld>
            <a:endParaRPr lang="en-GB"/>
          </a:p>
        </p:txBody>
      </p:sp>
    </p:spTree>
    <p:extLst>
      <p:ext uri="{BB962C8B-B14F-4D97-AF65-F5344CB8AC3E}">
        <p14:creationId xmlns:p14="http://schemas.microsoft.com/office/powerpoint/2010/main" val="1505809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5634A2-1517-97EE-A8F9-567B2B54354A}"/>
              </a:ext>
            </a:extLst>
          </p:cNvPr>
          <p:cNvSpPr>
            <a:spLocks noGrp="1"/>
          </p:cNvSpPr>
          <p:nvPr>
            <p:ph type="dt" sz="half" idx="10"/>
          </p:nvPr>
        </p:nvSpPr>
        <p:spPr/>
        <p:txBody>
          <a:bodyPr/>
          <a:lstStyle/>
          <a:p>
            <a:fld id="{885F288F-2419-47BC-AB37-16BD39F6CC41}" type="datetimeFigureOut">
              <a:rPr lang="en-GB" smtClean="0"/>
              <a:t>15/06/2025</a:t>
            </a:fld>
            <a:endParaRPr lang="en-GB"/>
          </a:p>
        </p:txBody>
      </p:sp>
      <p:sp>
        <p:nvSpPr>
          <p:cNvPr id="3" name="Footer Placeholder 2">
            <a:extLst>
              <a:ext uri="{FF2B5EF4-FFF2-40B4-BE49-F238E27FC236}">
                <a16:creationId xmlns:a16="http://schemas.microsoft.com/office/drawing/2014/main" id="{693EB54D-D83F-E01F-49DA-520BDB1AE4BD}"/>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44BE7E8-F8A1-72C5-1472-7AFFA9AB40E1}"/>
              </a:ext>
            </a:extLst>
          </p:cNvPr>
          <p:cNvSpPr>
            <a:spLocks noGrp="1"/>
          </p:cNvSpPr>
          <p:nvPr>
            <p:ph type="sldNum" sz="quarter" idx="12"/>
          </p:nvPr>
        </p:nvSpPr>
        <p:spPr/>
        <p:txBody>
          <a:bodyPr/>
          <a:lstStyle/>
          <a:p>
            <a:fld id="{034F49ED-15E3-4C84-8773-1E45E3E5FC1A}" type="slidenum">
              <a:rPr lang="en-GB" smtClean="0"/>
              <a:t>‹#›</a:t>
            </a:fld>
            <a:endParaRPr lang="en-GB"/>
          </a:p>
        </p:txBody>
      </p:sp>
    </p:spTree>
    <p:extLst>
      <p:ext uri="{BB962C8B-B14F-4D97-AF65-F5344CB8AC3E}">
        <p14:creationId xmlns:p14="http://schemas.microsoft.com/office/powerpoint/2010/main" val="33160119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45BE0-6A6C-FE80-D78B-8D209D0DEA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C47ABD6-20D1-3EAC-8779-A1D53D0010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229182C-38AB-363D-21BB-C3E9971FC5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7B12A4-9E27-1057-017B-5A9610A45CA3}"/>
              </a:ext>
            </a:extLst>
          </p:cNvPr>
          <p:cNvSpPr>
            <a:spLocks noGrp="1"/>
          </p:cNvSpPr>
          <p:nvPr>
            <p:ph type="dt" sz="half" idx="10"/>
          </p:nvPr>
        </p:nvSpPr>
        <p:spPr/>
        <p:txBody>
          <a:bodyPr/>
          <a:lstStyle/>
          <a:p>
            <a:fld id="{885F288F-2419-47BC-AB37-16BD39F6CC41}" type="datetimeFigureOut">
              <a:rPr lang="en-GB" smtClean="0"/>
              <a:t>15/06/2025</a:t>
            </a:fld>
            <a:endParaRPr lang="en-GB"/>
          </a:p>
        </p:txBody>
      </p:sp>
      <p:sp>
        <p:nvSpPr>
          <p:cNvPr id="6" name="Footer Placeholder 5">
            <a:extLst>
              <a:ext uri="{FF2B5EF4-FFF2-40B4-BE49-F238E27FC236}">
                <a16:creationId xmlns:a16="http://schemas.microsoft.com/office/drawing/2014/main" id="{213EA18D-6A6B-1BEF-16CE-8B60C7B4276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6AF6DD2-F6A3-B189-CAF0-438AA8C8F408}"/>
              </a:ext>
            </a:extLst>
          </p:cNvPr>
          <p:cNvSpPr>
            <a:spLocks noGrp="1"/>
          </p:cNvSpPr>
          <p:nvPr>
            <p:ph type="sldNum" sz="quarter" idx="12"/>
          </p:nvPr>
        </p:nvSpPr>
        <p:spPr/>
        <p:txBody>
          <a:bodyPr/>
          <a:lstStyle/>
          <a:p>
            <a:fld id="{034F49ED-15E3-4C84-8773-1E45E3E5FC1A}" type="slidenum">
              <a:rPr lang="en-GB" smtClean="0"/>
              <a:t>‹#›</a:t>
            </a:fld>
            <a:endParaRPr lang="en-GB"/>
          </a:p>
        </p:txBody>
      </p:sp>
    </p:spTree>
    <p:extLst>
      <p:ext uri="{BB962C8B-B14F-4D97-AF65-F5344CB8AC3E}">
        <p14:creationId xmlns:p14="http://schemas.microsoft.com/office/powerpoint/2010/main" val="2246262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C2E6A-306A-E1B7-2B9A-67F34AB1C1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472DF84B-CA31-11B4-8A28-154DB04C33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49EB3C3B-5957-22B3-6F77-E291F4FDAD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4BB834-8728-7DDA-7620-D5ED3D6FFA1A}"/>
              </a:ext>
            </a:extLst>
          </p:cNvPr>
          <p:cNvSpPr>
            <a:spLocks noGrp="1"/>
          </p:cNvSpPr>
          <p:nvPr>
            <p:ph type="dt" sz="half" idx="10"/>
          </p:nvPr>
        </p:nvSpPr>
        <p:spPr/>
        <p:txBody>
          <a:bodyPr/>
          <a:lstStyle/>
          <a:p>
            <a:fld id="{885F288F-2419-47BC-AB37-16BD39F6CC41}" type="datetimeFigureOut">
              <a:rPr lang="en-GB" smtClean="0"/>
              <a:t>15/06/2025</a:t>
            </a:fld>
            <a:endParaRPr lang="en-GB"/>
          </a:p>
        </p:txBody>
      </p:sp>
      <p:sp>
        <p:nvSpPr>
          <p:cNvPr id="6" name="Footer Placeholder 5">
            <a:extLst>
              <a:ext uri="{FF2B5EF4-FFF2-40B4-BE49-F238E27FC236}">
                <a16:creationId xmlns:a16="http://schemas.microsoft.com/office/drawing/2014/main" id="{437417D2-74F6-9D32-30F7-D1A7C0A0AA1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883293-2392-9016-8C5D-0749231E8C7A}"/>
              </a:ext>
            </a:extLst>
          </p:cNvPr>
          <p:cNvSpPr>
            <a:spLocks noGrp="1"/>
          </p:cNvSpPr>
          <p:nvPr>
            <p:ph type="sldNum" sz="quarter" idx="12"/>
          </p:nvPr>
        </p:nvSpPr>
        <p:spPr/>
        <p:txBody>
          <a:bodyPr/>
          <a:lstStyle/>
          <a:p>
            <a:fld id="{034F49ED-15E3-4C84-8773-1E45E3E5FC1A}" type="slidenum">
              <a:rPr lang="en-GB" smtClean="0"/>
              <a:t>‹#›</a:t>
            </a:fld>
            <a:endParaRPr lang="en-GB"/>
          </a:p>
        </p:txBody>
      </p:sp>
    </p:spTree>
    <p:extLst>
      <p:ext uri="{BB962C8B-B14F-4D97-AF65-F5344CB8AC3E}">
        <p14:creationId xmlns:p14="http://schemas.microsoft.com/office/powerpoint/2010/main" val="14089183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880ED7-1CC3-A0D6-AEB2-1B2C84113C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FD94C86-720C-42E2-8FA0-49C35295A4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6479051-67C5-E80F-A15B-052164E895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85F288F-2419-47BC-AB37-16BD39F6CC41}" type="datetimeFigureOut">
              <a:rPr lang="en-GB" smtClean="0"/>
              <a:t>15/06/2025</a:t>
            </a:fld>
            <a:endParaRPr lang="en-GB"/>
          </a:p>
        </p:txBody>
      </p:sp>
      <p:sp>
        <p:nvSpPr>
          <p:cNvPr id="5" name="Footer Placeholder 4">
            <a:extLst>
              <a:ext uri="{FF2B5EF4-FFF2-40B4-BE49-F238E27FC236}">
                <a16:creationId xmlns:a16="http://schemas.microsoft.com/office/drawing/2014/main" id="{808DA18F-23E4-AA98-F6FF-F6FED4E0A1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9306AD82-07AA-183B-C5A7-4E828B9190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34F49ED-15E3-4C84-8773-1E45E3E5FC1A}" type="slidenum">
              <a:rPr lang="en-GB" smtClean="0"/>
              <a:t>‹#›</a:t>
            </a:fld>
            <a:endParaRPr lang="en-GB"/>
          </a:p>
        </p:txBody>
      </p:sp>
    </p:spTree>
    <p:extLst>
      <p:ext uri="{BB962C8B-B14F-4D97-AF65-F5344CB8AC3E}">
        <p14:creationId xmlns:p14="http://schemas.microsoft.com/office/powerpoint/2010/main" val="36391388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3.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png"/><Relationship Id="rId7" Type="http://schemas.openxmlformats.org/officeDocument/2006/relationships/image" Target="../media/image8.sv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4.wdp"/><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4.pn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3.png"/><Relationship Id="rId9"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microsoft.com/office/2007/relationships/hdphoto" Target="../media/hdphoto6.wdp"/><Relationship Id="rId5" Type="http://schemas.openxmlformats.org/officeDocument/2006/relationships/image" Target="../media/image13.png"/><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3.png"/><Relationship Id="rId4" Type="http://schemas.microsoft.com/office/2007/relationships/hdphoto" Target="../media/hdphoto7.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78385584-2431-1C9C-9615-0D63B31D0FF4}"/>
              </a:ext>
            </a:extLst>
          </p:cNvPr>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4304" y="-1"/>
            <a:ext cx="12236303" cy="764768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group of people wearing hard hats&#10;&#10;AI-generated content may be incorrect.">
            <a:extLst>
              <a:ext uri="{FF2B5EF4-FFF2-40B4-BE49-F238E27FC236}">
                <a16:creationId xmlns:a16="http://schemas.microsoft.com/office/drawing/2014/main" id="{29F84640-0040-D63F-AC56-72CF2AA5C57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961" b="99512" l="6966" r="92708">
                        <a14:foregroundMark x1="23698" y1="18652" x2="23763" y2="87207"/>
                        <a14:foregroundMark x1="44010" y1="17480" x2="44661" y2="70801"/>
                        <a14:foregroundMark x1="76172" y1="21582" x2="78841" y2="76660"/>
                        <a14:foregroundMark x1="18034" y1="52148" x2="14128" y2="59082"/>
                        <a14:foregroundMark x1="14128" y1="59082" x2="11719" y2="58594"/>
                        <a14:foregroundMark x1="14193" y1="53027" x2="8854" y2="70410"/>
                        <a14:foregroundMark x1="8854" y1="70410" x2="8594" y2="77441"/>
                        <a14:foregroundMark x1="13151" y1="50391" x2="10026" y2="69629"/>
                        <a14:foregroundMark x1="8919" y1="69336" x2="7031" y2="81836"/>
                        <a14:foregroundMark x1="7031" y1="81836" x2="12370" y2="99609"/>
                        <a14:foregroundMark x1="17969" y1="53418" x2="18880" y2="98926"/>
                        <a14:foregroundMark x1="16862" y1="50000" x2="14258" y2="52051"/>
                        <a14:foregroundMark x1="24674" y1="19727" x2="24674" y2="24512"/>
                        <a14:foregroundMark x1="23503" y1="18848" x2="19271" y2="18848"/>
                        <a14:foregroundMark x1="37500" y1="57324" x2="38086" y2="48438"/>
                        <a14:foregroundMark x1="44271" y1="51953" x2="48372" y2="44141"/>
                        <a14:foregroundMark x1="50456" y1="43164" x2="53320" y2="45313"/>
                        <a14:foregroundMark x1="52995" y1="53125" x2="56380" y2="70508"/>
                        <a14:foregroundMark x1="70378" y1="88574" x2="78060" y2="75684"/>
                        <a14:foregroundMark x1="84505" y1="49121" x2="92708" y2="64941"/>
                        <a14:foregroundMark x1="92708" y1="64941" x2="92708" y2="65039"/>
                        <a14:foregroundMark x1="92318" y1="72656" x2="91862" y2="75781"/>
                        <a14:foregroundMark x1="10091" y1="79102" x2="10091" y2="79102"/>
                        <a14:foregroundMark x1="53581" y1="99023" x2="53581" y2="99023"/>
                        <a14:backgroundMark x1="11849" y1="78125" x2="11849" y2="78125"/>
                        <a14:backgroundMark x1="40495" y1="98828" x2="40495" y2="98828"/>
                      </a14:backgroundRemoval>
                    </a14:imgEffect>
                  </a14:imgLayer>
                </a14:imgProps>
              </a:ext>
              <a:ext uri="{28A0092B-C50C-407E-A947-70E740481C1C}">
                <a14:useLocalDpi xmlns:a14="http://schemas.microsoft.com/office/drawing/2010/main" val="0"/>
              </a:ext>
            </a:extLst>
          </a:blip>
          <a:stretch>
            <a:fillRect/>
          </a:stretch>
        </p:blipFill>
        <p:spPr>
          <a:xfrm>
            <a:off x="-162476" y="-728548"/>
            <a:ext cx="12472645" cy="8315095"/>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AD535FFA-B422-0B53-805C-A9C7E048B67F}"/>
              </a:ext>
            </a:extLst>
          </p:cNvPr>
          <p:cNvPicPr>
            <a:picLocks noChangeAspect="1"/>
          </p:cNvPicPr>
          <p:nvPr/>
        </p:nvPicPr>
        <p:blipFill rotWithShape="1">
          <a:blip r:embed="rId5">
            <a:extLst>
              <a:ext uri="{28A0092B-C50C-407E-A947-70E740481C1C}">
                <a14:useLocalDpi xmlns:a14="http://schemas.microsoft.com/office/drawing/2010/main" val="0"/>
              </a:ext>
            </a:extLst>
          </a:blip>
          <a:srcRect b="21480"/>
          <a:stretch/>
        </p:blipFill>
        <p:spPr>
          <a:xfrm>
            <a:off x="10669103" y="360420"/>
            <a:ext cx="1101138" cy="1041461"/>
          </a:xfrm>
          <a:prstGeom prst="rect">
            <a:avLst/>
          </a:prstGeom>
        </p:spPr>
      </p:pic>
      <p:sp>
        <p:nvSpPr>
          <p:cNvPr id="6" name="Rectangle 5">
            <a:extLst>
              <a:ext uri="{FF2B5EF4-FFF2-40B4-BE49-F238E27FC236}">
                <a16:creationId xmlns:a16="http://schemas.microsoft.com/office/drawing/2014/main" id="{8FC603C5-FB1E-371B-6D06-8FB55F13FB05}"/>
              </a:ext>
            </a:extLst>
          </p:cNvPr>
          <p:cNvSpPr/>
          <p:nvPr/>
        </p:nvSpPr>
        <p:spPr>
          <a:xfrm>
            <a:off x="-44303" y="3183892"/>
            <a:ext cx="12280605" cy="1231991"/>
          </a:xfrm>
          <a:prstGeom prst="rect">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4400" b="1" dirty="0">
                <a:solidFill>
                  <a:schemeClr val="tx1"/>
                </a:solidFill>
              </a:rPr>
              <a:t>Manpower &amp; Compliance Support Models</a:t>
            </a:r>
          </a:p>
          <a:p>
            <a:pPr algn="ctr"/>
            <a:r>
              <a:rPr lang="en-US" sz="2800" i="1" dirty="0">
                <a:solidFill>
                  <a:schemeClr val="tx1"/>
                </a:solidFill>
              </a:rPr>
              <a:t>Persona-Based Overview of Services for Local and Foreign Staff</a:t>
            </a:r>
            <a:endParaRPr lang="en-GB" sz="2800" b="1" i="1" dirty="0">
              <a:solidFill>
                <a:schemeClr val="tx1"/>
              </a:solidFill>
            </a:endParaRPr>
          </a:p>
        </p:txBody>
      </p:sp>
    </p:spTree>
    <p:extLst>
      <p:ext uri="{BB962C8B-B14F-4D97-AF65-F5344CB8AC3E}">
        <p14:creationId xmlns:p14="http://schemas.microsoft.com/office/powerpoint/2010/main" val="159718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14" name="Picture 4113">
            <a:extLst>
              <a:ext uri="{FF2B5EF4-FFF2-40B4-BE49-F238E27FC236}">
                <a16:creationId xmlns:a16="http://schemas.microsoft.com/office/drawing/2014/main" id="{EB361319-1113-E46D-B5FB-378033689301}"/>
              </a:ext>
            </a:extLst>
          </p:cNvPr>
          <p:cNvPicPr>
            <a:picLocks noChangeAspect="1"/>
          </p:cNvPicPr>
          <p:nvPr/>
        </p:nvPicPr>
        <p:blipFill>
          <a:blip r:embed="rId2">
            <a:duotone>
              <a:schemeClr val="bg2">
                <a:shade val="45000"/>
                <a:satMod val="135000"/>
              </a:schemeClr>
              <a:prstClr val="white"/>
            </a:duotone>
          </a:blip>
          <a:stretch>
            <a:fillRect/>
          </a:stretch>
        </p:blipFill>
        <p:spPr>
          <a:xfrm>
            <a:off x="0" y="0"/>
            <a:ext cx="12192000" cy="7363968"/>
          </a:xfrm>
          <a:prstGeom prst="rect">
            <a:avLst/>
          </a:prstGeom>
        </p:spPr>
      </p:pic>
      <p:pic>
        <p:nvPicPr>
          <p:cNvPr id="10" name="Picture 9">
            <a:extLst>
              <a:ext uri="{FF2B5EF4-FFF2-40B4-BE49-F238E27FC236}">
                <a16:creationId xmlns:a16="http://schemas.microsoft.com/office/drawing/2014/main" id="{7350BEDE-557A-91A3-6AC2-F99DC3A8F17A}"/>
              </a:ext>
            </a:extLst>
          </p:cNvPr>
          <p:cNvPicPr>
            <a:picLocks noChangeAspect="1"/>
          </p:cNvPicPr>
          <p:nvPr/>
        </p:nvPicPr>
        <p:blipFill rotWithShape="1">
          <a:blip r:embed="rId3">
            <a:extLst>
              <a:ext uri="{28A0092B-C50C-407E-A947-70E740481C1C}">
                <a14:useLocalDpi xmlns:a14="http://schemas.microsoft.com/office/drawing/2010/main" val="0"/>
              </a:ext>
            </a:extLst>
          </a:blip>
          <a:srcRect b="21480"/>
          <a:stretch/>
        </p:blipFill>
        <p:spPr>
          <a:xfrm>
            <a:off x="10810658" y="419532"/>
            <a:ext cx="913821" cy="864296"/>
          </a:xfrm>
          <a:prstGeom prst="rect">
            <a:avLst/>
          </a:prstGeom>
        </p:spPr>
      </p:pic>
      <p:cxnSp>
        <p:nvCxnSpPr>
          <p:cNvPr id="11" name="Straight Connector 10">
            <a:extLst>
              <a:ext uri="{FF2B5EF4-FFF2-40B4-BE49-F238E27FC236}">
                <a16:creationId xmlns:a16="http://schemas.microsoft.com/office/drawing/2014/main" id="{B24CA337-82D4-011A-BA2A-E2E919D50368}"/>
              </a:ext>
            </a:extLst>
          </p:cNvPr>
          <p:cNvCxnSpPr>
            <a:cxnSpLocks/>
            <a:endCxn id="10" idx="1"/>
          </p:cNvCxnSpPr>
          <p:nvPr/>
        </p:nvCxnSpPr>
        <p:spPr>
          <a:xfrm flipV="1">
            <a:off x="318977" y="851680"/>
            <a:ext cx="10491681" cy="29471"/>
          </a:xfrm>
          <a:prstGeom prst="line">
            <a:avLst/>
          </a:prstGeom>
          <a:ln w="38100">
            <a:solidFill>
              <a:srgbClr val="090A3A"/>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7FCBE06-9349-D608-61D9-0448A1AEF6EA}"/>
              </a:ext>
            </a:extLst>
          </p:cNvPr>
          <p:cNvCxnSpPr>
            <a:cxnSpLocks/>
          </p:cNvCxnSpPr>
          <p:nvPr/>
        </p:nvCxnSpPr>
        <p:spPr>
          <a:xfrm>
            <a:off x="318977" y="6467862"/>
            <a:ext cx="11323674" cy="0"/>
          </a:xfrm>
          <a:prstGeom prst="line">
            <a:avLst/>
          </a:prstGeom>
          <a:ln w="38100">
            <a:solidFill>
              <a:srgbClr val="FF44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4DEA1D5-C5A4-B4D6-E480-6B719110BBA1}"/>
              </a:ext>
            </a:extLst>
          </p:cNvPr>
          <p:cNvSpPr txBox="1"/>
          <p:nvPr/>
        </p:nvSpPr>
        <p:spPr>
          <a:xfrm>
            <a:off x="230459" y="467952"/>
            <a:ext cx="10460729" cy="461665"/>
          </a:xfrm>
          <a:prstGeom prst="rect">
            <a:avLst/>
          </a:prstGeom>
          <a:noFill/>
        </p:spPr>
        <p:txBody>
          <a:bodyPr wrap="square">
            <a:spAutoFit/>
          </a:bodyPr>
          <a:lstStyle/>
          <a:p>
            <a:r>
              <a:rPr lang="en-US" sz="2400" b="1" dirty="0"/>
              <a:t>EXECUTIVE SUMMARY – WORKFORCE SOLUTIONS</a:t>
            </a:r>
            <a:endParaRPr lang="en-GB" sz="2400" b="1" dirty="0"/>
          </a:p>
        </p:txBody>
      </p:sp>
      <p:sp>
        <p:nvSpPr>
          <p:cNvPr id="2" name="Rectangle 1">
            <a:extLst>
              <a:ext uri="{FF2B5EF4-FFF2-40B4-BE49-F238E27FC236}">
                <a16:creationId xmlns:a16="http://schemas.microsoft.com/office/drawing/2014/main" id="{12FD83A8-1E0B-9891-47A2-6CD107CB347A}"/>
              </a:ext>
            </a:extLst>
          </p:cNvPr>
          <p:cNvSpPr/>
          <p:nvPr/>
        </p:nvSpPr>
        <p:spPr>
          <a:xfrm>
            <a:off x="318977" y="1063617"/>
            <a:ext cx="10491680"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1" dirty="0"/>
              <a:t>Who We Are</a:t>
            </a:r>
          </a:p>
        </p:txBody>
      </p:sp>
      <p:sp>
        <p:nvSpPr>
          <p:cNvPr id="6" name="TextBox 5">
            <a:extLst>
              <a:ext uri="{FF2B5EF4-FFF2-40B4-BE49-F238E27FC236}">
                <a16:creationId xmlns:a16="http://schemas.microsoft.com/office/drawing/2014/main" id="{031E4C1F-7E34-73A2-1D8F-5AAD2351CC55}"/>
              </a:ext>
            </a:extLst>
          </p:cNvPr>
          <p:cNvSpPr txBox="1"/>
          <p:nvPr/>
        </p:nvSpPr>
        <p:spPr>
          <a:xfrm>
            <a:off x="318977" y="1489542"/>
            <a:ext cx="10491680" cy="584775"/>
          </a:xfrm>
          <a:prstGeom prst="rect">
            <a:avLst/>
          </a:prstGeom>
          <a:noFill/>
        </p:spPr>
        <p:txBody>
          <a:bodyPr wrap="square">
            <a:spAutoFit/>
          </a:bodyPr>
          <a:lstStyle/>
          <a:p>
            <a:r>
              <a:rPr lang="en-US" sz="1600" dirty="0"/>
              <a:t>Dawaam is a Libya-based manpower and compliance partner providing end-to-end staffing services tailored for the oil, gas, infrastructure, and industrial sectors.</a:t>
            </a:r>
            <a:endParaRPr lang="en-GB" sz="1600" dirty="0"/>
          </a:p>
        </p:txBody>
      </p:sp>
      <p:sp>
        <p:nvSpPr>
          <p:cNvPr id="7" name="Rectangle 6">
            <a:extLst>
              <a:ext uri="{FF2B5EF4-FFF2-40B4-BE49-F238E27FC236}">
                <a16:creationId xmlns:a16="http://schemas.microsoft.com/office/drawing/2014/main" id="{7FEA9A46-8A54-3909-FF62-59BA552D580F}"/>
              </a:ext>
            </a:extLst>
          </p:cNvPr>
          <p:cNvSpPr/>
          <p:nvPr/>
        </p:nvSpPr>
        <p:spPr>
          <a:xfrm>
            <a:off x="318977" y="2158456"/>
            <a:ext cx="10491680"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1" dirty="0"/>
              <a:t>What This Presentation Covers</a:t>
            </a:r>
          </a:p>
        </p:txBody>
      </p:sp>
      <p:sp>
        <p:nvSpPr>
          <p:cNvPr id="8" name="TextBox 7">
            <a:extLst>
              <a:ext uri="{FF2B5EF4-FFF2-40B4-BE49-F238E27FC236}">
                <a16:creationId xmlns:a16="http://schemas.microsoft.com/office/drawing/2014/main" id="{20C478EF-B02D-78F0-5CFC-0ECA1BBBC497}"/>
              </a:ext>
            </a:extLst>
          </p:cNvPr>
          <p:cNvSpPr txBox="1"/>
          <p:nvPr/>
        </p:nvSpPr>
        <p:spPr>
          <a:xfrm>
            <a:off x="318977" y="2584381"/>
            <a:ext cx="10491680" cy="830997"/>
          </a:xfrm>
          <a:prstGeom prst="rect">
            <a:avLst/>
          </a:prstGeom>
          <a:noFill/>
        </p:spPr>
        <p:txBody>
          <a:bodyPr wrap="square">
            <a:spAutoFit/>
          </a:bodyPr>
          <a:lstStyle/>
          <a:p>
            <a:r>
              <a:rPr lang="en-US" sz="1600" dirty="0"/>
              <a:t>This deck introduces four typical contractor types used in Libya — local, foreign (long-term), foreign short-term, and direct hire — and outlines how Dawaam supports each with fully compliant and operationally efficient workforce solutions.</a:t>
            </a:r>
          </a:p>
        </p:txBody>
      </p:sp>
      <p:sp>
        <p:nvSpPr>
          <p:cNvPr id="16" name="TextBox 15">
            <a:extLst>
              <a:ext uri="{FF2B5EF4-FFF2-40B4-BE49-F238E27FC236}">
                <a16:creationId xmlns:a16="http://schemas.microsoft.com/office/drawing/2014/main" id="{3109A13E-8E6A-E3A2-F52A-F3239CD31AA1}"/>
              </a:ext>
            </a:extLst>
          </p:cNvPr>
          <p:cNvSpPr txBox="1"/>
          <p:nvPr/>
        </p:nvSpPr>
        <p:spPr>
          <a:xfrm>
            <a:off x="360157" y="3813393"/>
            <a:ext cx="10450500" cy="1323439"/>
          </a:xfrm>
          <a:prstGeom prst="rect">
            <a:avLst/>
          </a:prstGeom>
          <a:noFill/>
        </p:spPr>
        <p:txBody>
          <a:bodyPr wrap="square">
            <a:spAutoFit/>
          </a:bodyPr>
          <a:lstStyle/>
          <a:p>
            <a:r>
              <a:rPr lang="en-US" sz="1600" dirty="0"/>
              <a:t>✔ Visa, residency &amp; desert pass handling</a:t>
            </a:r>
            <a:br>
              <a:rPr lang="en-US" sz="1600" dirty="0"/>
            </a:br>
            <a:r>
              <a:rPr lang="en-US" sz="1600" dirty="0"/>
              <a:t>✔ Payroll, tax &amp; social security compliance</a:t>
            </a:r>
            <a:br>
              <a:rPr lang="en-US" sz="1600" dirty="0"/>
            </a:br>
            <a:r>
              <a:rPr lang="en-US" sz="1600" dirty="0"/>
              <a:t>✔ Accommodation, transport &amp; onboarding</a:t>
            </a:r>
            <a:br>
              <a:rPr lang="en-US" sz="1600" dirty="0"/>
            </a:br>
            <a:r>
              <a:rPr lang="en-US" sz="1600" dirty="0"/>
              <a:t>✔ Active employer liability insurance</a:t>
            </a:r>
            <a:br>
              <a:rPr lang="en-US" sz="1600" dirty="0"/>
            </a:br>
            <a:r>
              <a:rPr lang="en-US" sz="1600" dirty="0"/>
              <a:t>✔ Flexible pricing models to suit project needs</a:t>
            </a:r>
          </a:p>
        </p:txBody>
      </p:sp>
      <p:sp>
        <p:nvSpPr>
          <p:cNvPr id="18" name="Rectangle 17">
            <a:extLst>
              <a:ext uri="{FF2B5EF4-FFF2-40B4-BE49-F238E27FC236}">
                <a16:creationId xmlns:a16="http://schemas.microsoft.com/office/drawing/2014/main" id="{B82CC7B2-2CAF-D2AA-2710-3AFFBDDDF817}"/>
              </a:ext>
            </a:extLst>
          </p:cNvPr>
          <p:cNvSpPr/>
          <p:nvPr/>
        </p:nvSpPr>
        <p:spPr>
          <a:xfrm>
            <a:off x="318977" y="3446321"/>
            <a:ext cx="10491680"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800" b="1" dirty="0"/>
              <a:t>What We Deliver</a:t>
            </a:r>
            <a:endParaRPr lang="en-GB" sz="1800" b="1" dirty="0"/>
          </a:p>
        </p:txBody>
      </p:sp>
      <p:sp>
        <p:nvSpPr>
          <p:cNvPr id="19" name="Rectangle 18">
            <a:extLst>
              <a:ext uri="{FF2B5EF4-FFF2-40B4-BE49-F238E27FC236}">
                <a16:creationId xmlns:a16="http://schemas.microsoft.com/office/drawing/2014/main" id="{CF601712-2D81-B67A-A67C-E031D8BB9679}"/>
              </a:ext>
            </a:extLst>
          </p:cNvPr>
          <p:cNvSpPr/>
          <p:nvPr/>
        </p:nvSpPr>
        <p:spPr>
          <a:xfrm>
            <a:off x="318977" y="5220660"/>
            <a:ext cx="10491680"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1" dirty="0"/>
              <a:t>Why It Matters</a:t>
            </a:r>
          </a:p>
        </p:txBody>
      </p:sp>
      <p:sp>
        <p:nvSpPr>
          <p:cNvPr id="25" name="TextBox 24">
            <a:extLst>
              <a:ext uri="{FF2B5EF4-FFF2-40B4-BE49-F238E27FC236}">
                <a16:creationId xmlns:a16="http://schemas.microsoft.com/office/drawing/2014/main" id="{CE454FCB-5631-AB5E-EF78-60E9AAA33AAB}"/>
              </a:ext>
            </a:extLst>
          </p:cNvPr>
          <p:cNvSpPr txBox="1"/>
          <p:nvPr/>
        </p:nvSpPr>
        <p:spPr>
          <a:xfrm>
            <a:off x="318977" y="5646585"/>
            <a:ext cx="10491680" cy="584775"/>
          </a:xfrm>
          <a:prstGeom prst="rect">
            <a:avLst/>
          </a:prstGeom>
          <a:noFill/>
        </p:spPr>
        <p:txBody>
          <a:bodyPr wrap="square">
            <a:spAutoFit/>
          </a:bodyPr>
          <a:lstStyle/>
          <a:p>
            <a:r>
              <a:rPr lang="en-US" sz="1600" dirty="0"/>
              <a:t>Our service allows clients to reduce administrative burden, ensure legal compliance, and deploy workforce resources faster and with lower risk — all through a single local partner.</a:t>
            </a:r>
          </a:p>
        </p:txBody>
      </p:sp>
    </p:spTree>
    <p:extLst>
      <p:ext uri="{BB962C8B-B14F-4D97-AF65-F5344CB8AC3E}">
        <p14:creationId xmlns:p14="http://schemas.microsoft.com/office/powerpoint/2010/main" val="3185111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14" name="Picture 4113">
            <a:extLst>
              <a:ext uri="{FF2B5EF4-FFF2-40B4-BE49-F238E27FC236}">
                <a16:creationId xmlns:a16="http://schemas.microsoft.com/office/drawing/2014/main" id="{EB361319-1113-E46D-B5FB-378033689301}"/>
              </a:ext>
            </a:extLst>
          </p:cNvPr>
          <p:cNvPicPr>
            <a:picLocks noChangeAspect="1"/>
          </p:cNvPicPr>
          <p:nvPr/>
        </p:nvPicPr>
        <p:blipFill>
          <a:blip r:embed="rId2">
            <a:duotone>
              <a:schemeClr val="bg2">
                <a:shade val="45000"/>
                <a:satMod val="135000"/>
              </a:schemeClr>
              <a:prstClr val="white"/>
            </a:duotone>
          </a:blip>
          <a:stretch>
            <a:fillRect/>
          </a:stretch>
        </p:blipFill>
        <p:spPr>
          <a:xfrm>
            <a:off x="0" y="0"/>
            <a:ext cx="12192000" cy="7363968"/>
          </a:xfrm>
          <a:prstGeom prst="rect">
            <a:avLst/>
          </a:prstGeom>
        </p:spPr>
      </p:pic>
      <p:sp>
        <p:nvSpPr>
          <p:cNvPr id="4127" name="Rectangle 4126">
            <a:extLst>
              <a:ext uri="{FF2B5EF4-FFF2-40B4-BE49-F238E27FC236}">
                <a16:creationId xmlns:a16="http://schemas.microsoft.com/office/drawing/2014/main" id="{11C4A86C-D9A7-AFB5-F8F9-9FE6247F73DD}"/>
              </a:ext>
            </a:extLst>
          </p:cNvPr>
          <p:cNvSpPr/>
          <p:nvPr/>
        </p:nvSpPr>
        <p:spPr>
          <a:xfrm>
            <a:off x="3689130" y="3836989"/>
            <a:ext cx="7953521" cy="2483426"/>
          </a:xfrm>
          <a:prstGeom prst="rect">
            <a:avLst/>
          </a:prstGeom>
          <a:solidFill>
            <a:schemeClr val="bg1"/>
          </a:solidFill>
          <a:ln w="3175">
            <a:solidFill>
              <a:schemeClr val="tx1"/>
            </a:solidFill>
          </a:ln>
          <a:effectLst>
            <a:innerShdw blurRad="63500" dist="50800" dir="27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 name="Picture 9">
            <a:extLst>
              <a:ext uri="{FF2B5EF4-FFF2-40B4-BE49-F238E27FC236}">
                <a16:creationId xmlns:a16="http://schemas.microsoft.com/office/drawing/2014/main" id="{7350BEDE-557A-91A3-6AC2-F99DC3A8F17A}"/>
              </a:ext>
            </a:extLst>
          </p:cNvPr>
          <p:cNvPicPr>
            <a:picLocks noChangeAspect="1"/>
          </p:cNvPicPr>
          <p:nvPr/>
        </p:nvPicPr>
        <p:blipFill rotWithShape="1">
          <a:blip r:embed="rId3">
            <a:extLst>
              <a:ext uri="{28A0092B-C50C-407E-A947-70E740481C1C}">
                <a14:useLocalDpi xmlns:a14="http://schemas.microsoft.com/office/drawing/2010/main" val="0"/>
              </a:ext>
            </a:extLst>
          </a:blip>
          <a:srcRect b="21480"/>
          <a:stretch/>
        </p:blipFill>
        <p:spPr>
          <a:xfrm>
            <a:off x="10810658" y="419532"/>
            <a:ext cx="913821" cy="864296"/>
          </a:xfrm>
          <a:prstGeom prst="rect">
            <a:avLst/>
          </a:prstGeom>
        </p:spPr>
      </p:pic>
      <p:cxnSp>
        <p:nvCxnSpPr>
          <p:cNvPr id="11" name="Straight Connector 10">
            <a:extLst>
              <a:ext uri="{FF2B5EF4-FFF2-40B4-BE49-F238E27FC236}">
                <a16:creationId xmlns:a16="http://schemas.microsoft.com/office/drawing/2014/main" id="{B24CA337-82D4-011A-BA2A-E2E919D50368}"/>
              </a:ext>
            </a:extLst>
          </p:cNvPr>
          <p:cNvCxnSpPr>
            <a:cxnSpLocks/>
            <a:endCxn id="10" idx="1"/>
          </p:cNvCxnSpPr>
          <p:nvPr/>
        </p:nvCxnSpPr>
        <p:spPr>
          <a:xfrm flipV="1">
            <a:off x="318977" y="851680"/>
            <a:ext cx="10491681" cy="29471"/>
          </a:xfrm>
          <a:prstGeom prst="line">
            <a:avLst/>
          </a:prstGeom>
          <a:ln w="38100">
            <a:solidFill>
              <a:srgbClr val="090A3A"/>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7FCBE06-9349-D608-61D9-0448A1AEF6EA}"/>
              </a:ext>
            </a:extLst>
          </p:cNvPr>
          <p:cNvCxnSpPr>
            <a:cxnSpLocks/>
          </p:cNvCxnSpPr>
          <p:nvPr/>
        </p:nvCxnSpPr>
        <p:spPr>
          <a:xfrm>
            <a:off x="318977" y="6467862"/>
            <a:ext cx="11323674" cy="0"/>
          </a:xfrm>
          <a:prstGeom prst="line">
            <a:avLst/>
          </a:prstGeom>
          <a:ln w="38100">
            <a:solidFill>
              <a:srgbClr val="FF44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4DEA1D5-C5A4-B4D6-E480-6B719110BBA1}"/>
              </a:ext>
            </a:extLst>
          </p:cNvPr>
          <p:cNvSpPr txBox="1"/>
          <p:nvPr/>
        </p:nvSpPr>
        <p:spPr>
          <a:xfrm>
            <a:off x="230459" y="467952"/>
            <a:ext cx="10460729" cy="461665"/>
          </a:xfrm>
          <a:prstGeom prst="rect">
            <a:avLst/>
          </a:prstGeom>
          <a:noFill/>
        </p:spPr>
        <p:txBody>
          <a:bodyPr wrap="square">
            <a:spAutoFit/>
          </a:bodyPr>
          <a:lstStyle/>
          <a:p>
            <a:r>
              <a:rPr lang="en-US" sz="2400" b="1" dirty="0"/>
              <a:t>SHORT-TERM / LONG-TERM LOCAL CONTRACTORS</a:t>
            </a:r>
            <a:endParaRPr lang="en-GB" sz="2400" b="1" dirty="0"/>
          </a:p>
        </p:txBody>
      </p:sp>
      <p:sp>
        <p:nvSpPr>
          <p:cNvPr id="20" name="Rectangle 19">
            <a:extLst>
              <a:ext uri="{FF2B5EF4-FFF2-40B4-BE49-F238E27FC236}">
                <a16:creationId xmlns:a16="http://schemas.microsoft.com/office/drawing/2014/main" id="{D392CFEB-3382-79C8-A95B-737A513C6355}"/>
              </a:ext>
            </a:extLst>
          </p:cNvPr>
          <p:cNvSpPr/>
          <p:nvPr/>
        </p:nvSpPr>
        <p:spPr>
          <a:xfrm>
            <a:off x="3701455" y="1729089"/>
            <a:ext cx="7928872" cy="1725190"/>
          </a:xfrm>
          <a:prstGeom prst="rect">
            <a:avLst/>
          </a:prstGeom>
          <a:solidFill>
            <a:schemeClr val="bg1">
              <a:lumMod val="95000"/>
            </a:schemeClr>
          </a:solidFill>
          <a:ln w="12700">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GB" sz="1800" dirty="0">
              <a:latin typeface="OCR A Extended" panose="02010509020102010303" pitchFamily="50" charset="0"/>
            </a:endParaRPr>
          </a:p>
        </p:txBody>
      </p:sp>
      <p:sp>
        <p:nvSpPr>
          <p:cNvPr id="15" name="TextBox 14">
            <a:extLst>
              <a:ext uri="{FF2B5EF4-FFF2-40B4-BE49-F238E27FC236}">
                <a16:creationId xmlns:a16="http://schemas.microsoft.com/office/drawing/2014/main" id="{B2385B85-153D-D8F5-17F5-2E25F885205F}"/>
              </a:ext>
            </a:extLst>
          </p:cNvPr>
          <p:cNvSpPr txBox="1"/>
          <p:nvPr/>
        </p:nvSpPr>
        <p:spPr>
          <a:xfrm>
            <a:off x="4836783" y="1857890"/>
            <a:ext cx="2516311"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Name</a:t>
            </a:r>
            <a:r>
              <a:rPr lang="en-GB" sz="1200" dirty="0">
                <a:latin typeface="OCR A Extended" panose="02010509020102010303" pitchFamily="50" charset="0"/>
              </a:rPr>
              <a:t> </a:t>
            </a:r>
            <a:endParaRPr lang="en-GB" sz="1200" dirty="0"/>
          </a:p>
        </p:txBody>
      </p:sp>
      <p:sp>
        <p:nvSpPr>
          <p:cNvPr id="17" name="TextBox 16">
            <a:extLst>
              <a:ext uri="{FF2B5EF4-FFF2-40B4-BE49-F238E27FC236}">
                <a16:creationId xmlns:a16="http://schemas.microsoft.com/office/drawing/2014/main" id="{B04611AD-A3B5-C9CE-761F-FC12682C1F00}"/>
              </a:ext>
            </a:extLst>
          </p:cNvPr>
          <p:cNvSpPr txBox="1"/>
          <p:nvPr/>
        </p:nvSpPr>
        <p:spPr>
          <a:xfrm>
            <a:off x="7096508" y="1830982"/>
            <a:ext cx="2756942" cy="276999"/>
          </a:xfrm>
          <a:prstGeom prst="rect">
            <a:avLst/>
          </a:prstGeom>
          <a:solidFill>
            <a:schemeClr val="bg1">
              <a:lumMod val="95000"/>
            </a:schemeClr>
          </a:solidFill>
        </p:spPr>
        <p:txBody>
          <a:bodyPr wrap="square">
            <a:spAutoFit/>
          </a:bodyPr>
          <a:lstStyle/>
          <a:p>
            <a:r>
              <a:rPr lang="en-GB" sz="1200" dirty="0" err="1">
                <a:latin typeface="OCR A Extended" panose="02010509020102010303" pitchFamily="50" charset="0"/>
              </a:rPr>
              <a:t>Fathi</a:t>
            </a:r>
            <a:r>
              <a:rPr lang="en-GB" sz="1200" dirty="0">
                <a:latin typeface="OCR A Extended" panose="02010509020102010303" pitchFamily="50" charset="0"/>
              </a:rPr>
              <a:t> al-</a:t>
            </a:r>
            <a:r>
              <a:rPr lang="en-GB" sz="1200" dirty="0" err="1">
                <a:latin typeface="OCR A Extended" panose="02010509020102010303" pitchFamily="50" charset="0"/>
              </a:rPr>
              <a:t>Misrati</a:t>
            </a:r>
            <a:endParaRPr lang="en-GB" sz="1200" dirty="0">
              <a:latin typeface="OCR A Extended" panose="02010509020102010303" pitchFamily="50" charset="0"/>
            </a:endParaRPr>
          </a:p>
        </p:txBody>
      </p:sp>
      <p:sp>
        <p:nvSpPr>
          <p:cNvPr id="21" name="TextBox 20">
            <a:extLst>
              <a:ext uri="{FF2B5EF4-FFF2-40B4-BE49-F238E27FC236}">
                <a16:creationId xmlns:a16="http://schemas.microsoft.com/office/drawing/2014/main" id="{8BCE26EB-2030-5BEA-3972-45CF5D1A5833}"/>
              </a:ext>
            </a:extLst>
          </p:cNvPr>
          <p:cNvSpPr txBox="1"/>
          <p:nvPr/>
        </p:nvSpPr>
        <p:spPr>
          <a:xfrm>
            <a:off x="4836783" y="2094917"/>
            <a:ext cx="2504897"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Nationality</a:t>
            </a:r>
            <a:r>
              <a:rPr lang="en-GB" sz="1200" dirty="0">
                <a:latin typeface="OCR A Extended" panose="02010509020102010303" pitchFamily="50" charset="0"/>
              </a:rPr>
              <a:t> </a:t>
            </a:r>
            <a:endParaRPr lang="en-GB" sz="1200" dirty="0"/>
          </a:p>
        </p:txBody>
      </p:sp>
      <p:sp>
        <p:nvSpPr>
          <p:cNvPr id="22" name="TextBox 21">
            <a:extLst>
              <a:ext uri="{FF2B5EF4-FFF2-40B4-BE49-F238E27FC236}">
                <a16:creationId xmlns:a16="http://schemas.microsoft.com/office/drawing/2014/main" id="{D91D13CD-2D44-CDFE-C6A4-1D3BF2510CB1}"/>
              </a:ext>
            </a:extLst>
          </p:cNvPr>
          <p:cNvSpPr txBox="1"/>
          <p:nvPr/>
        </p:nvSpPr>
        <p:spPr>
          <a:xfrm>
            <a:off x="7096509" y="2074043"/>
            <a:ext cx="2756941"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Libyan</a:t>
            </a:r>
          </a:p>
        </p:txBody>
      </p:sp>
      <p:sp>
        <p:nvSpPr>
          <p:cNvPr id="23" name="TextBox 22">
            <a:extLst>
              <a:ext uri="{FF2B5EF4-FFF2-40B4-BE49-F238E27FC236}">
                <a16:creationId xmlns:a16="http://schemas.microsoft.com/office/drawing/2014/main" id="{CDE783D2-C4EB-6ED7-71FA-CD7223F4EFD7}"/>
              </a:ext>
            </a:extLst>
          </p:cNvPr>
          <p:cNvSpPr txBox="1"/>
          <p:nvPr/>
        </p:nvSpPr>
        <p:spPr>
          <a:xfrm>
            <a:off x="4836783" y="2331944"/>
            <a:ext cx="2504897"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Role Type</a:t>
            </a:r>
            <a:endParaRPr lang="en-GB" sz="1200" dirty="0"/>
          </a:p>
        </p:txBody>
      </p:sp>
      <p:sp>
        <p:nvSpPr>
          <p:cNvPr id="24" name="TextBox 23">
            <a:extLst>
              <a:ext uri="{FF2B5EF4-FFF2-40B4-BE49-F238E27FC236}">
                <a16:creationId xmlns:a16="http://schemas.microsoft.com/office/drawing/2014/main" id="{4F5E592F-055B-3C3F-F71C-C5309FDCFE0D}"/>
              </a:ext>
            </a:extLst>
          </p:cNvPr>
          <p:cNvSpPr txBox="1"/>
          <p:nvPr/>
        </p:nvSpPr>
        <p:spPr>
          <a:xfrm>
            <a:off x="7096505" y="2296185"/>
            <a:ext cx="4002675" cy="276999"/>
          </a:xfrm>
          <a:prstGeom prst="rect">
            <a:avLst/>
          </a:prstGeom>
          <a:solidFill>
            <a:schemeClr val="bg1">
              <a:lumMod val="95000"/>
            </a:schemeClr>
          </a:solidFill>
        </p:spPr>
        <p:txBody>
          <a:bodyPr wrap="square">
            <a:spAutoFit/>
          </a:bodyPr>
          <a:lstStyle/>
          <a:p>
            <a:r>
              <a:rPr lang="en-US" sz="1200" dirty="0">
                <a:latin typeface="OCR A Extended" panose="02010509020102010303" pitchFamily="50" charset="0"/>
              </a:rPr>
              <a:t>Local Contractor (on Dawaam payroll)</a:t>
            </a:r>
            <a:endParaRPr lang="en-GB" sz="1200" dirty="0">
              <a:latin typeface="OCR A Extended" panose="02010509020102010303" pitchFamily="50" charset="0"/>
            </a:endParaRPr>
          </a:p>
        </p:txBody>
      </p:sp>
      <p:sp>
        <p:nvSpPr>
          <p:cNvPr id="27" name="TextBox 26">
            <a:extLst>
              <a:ext uri="{FF2B5EF4-FFF2-40B4-BE49-F238E27FC236}">
                <a16:creationId xmlns:a16="http://schemas.microsoft.com/office/drawing/2014/main" id="{0A177BAD-8257-568E-89A3-08471EC92227}"/>
              </a:ext>
            </a:extLst>
          </p:cNvPr>
          <p:cNvSpPr txBox="1"/>
          <p:nvPr/>
        </p:nvSpPr>
        <p:spPr>
          <a:xfrm>
            <a:off x="4836783" y="2568971"/>
            <a:ext cx="251630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Typical Role</a:t>
            </a:r>
            <a:endParaRPr lang="en-GB" sz="1200" dirty="0"/>
          </a:p>
        </p:txBody>
      </p:sp>
      <p:sp>
        <p:nvSpPr>
          <p:cNvPr id="28" name="TextBox 27">
            <a:extLst>
              <a:ext uri="{FF2B5EF4-FFF2-40B4-BE49-F238E27FC236}">
                <a16:creationId xmlns:a16="http://schemas.microsoft.com/office/drawing/2014/main" id="{D730C4D2-ECB6-4423-541D-3F2742C6B99F}"/>
              </a:ext>
            </a:extLst>
          </p:cNvPr>
          <p:cNvSpPr txBox="1"/>
          <p:nvPr/>
        </p:nvSpPr>
        <p:spPr>
          <a:xfrm>
            <a:off x="7096507" y="2537392"/>
            <a:ext cx="2756942"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HSE Officer</a:t>
            </a:r>
          </a:p>
        </p:txBody>
      </p:sp>
      <p:sp>
        <p:nvSpPr>
          <p:cNvPr id="29" name="TextBox 28">
            <a:extLst>
              <a:ext uri="{FF2B5EF4-FFF2-40B4-BE49-F238E27FC236}">
                <a16:creationId xmlns:a16="http://schemas.microsoft.com/office/drawing/2014/main" id="{6472B352-482A-D892-3758-0CABCF5D28AE}"/>
              </a:ext>
            </a:extLst>
          </p:cNvPr>
          <p:cNvSpPr txBox="1"/>
          <p:nvPr/>
        </p:nvSpPr>
        <p:spPr>
          <a:xfrm>
            <a:off x="4836783" y="2805998"/>
            <a:ext cx="251630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Assignment Duration</a:t>
            </a:r>
            <a:r>
              <a:rPr lang="en-GB" sz="1200" dirty="0">
                <a:latin typeface="OCR A Extended" panose="02010509020102010303" pitchFamily="50" charset="0"/>
              </a:rPr>
              <a:t> </a:t>
            </a:r>
            <a:endParaRPr lang="en-GB" sz="1200" dirty="0"/>
          </a:p>
        </p:txBody>
      </p:sp>
      <p:sp>
        <p:nvSpPr>
          <p:cNvPr id="30" name="TextBox 29">
            <a:extLst>
              <a:ext uri="{FF2B5EF4-FFF2-40B4-BE49-F238E27FC236}">
                <a16:creationId xmlns:a16="http://schemas.microsoft.com/office/drawing/2014/main" id="{7909B4FF-FB0F-BA62-9700-EDDCCFD28299}"/>
              </a:ext>
            </a:extLst>
          </p:cNvPr>
          <p:cNvSpPr txBox="1"/>
          <p:nvPr/>
        </p:nvSpPr>
        <p:spPr>
          <a:xfrm>
            <a:off x="7096506" y="2797297"/>
            <a:ext cx="2756942"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Project-based (6–12 months)</a:t>
            </a:r>
          </a:p>
        </p:txBody>
      </p:sp>
      <p:sp>
        <p:nvSpPr>
          <p:cNvPr id="31" name="TextBox 30">
            <a:extLst>
              <a:ext uri="{FF2B5EF4-FFF2-40B4-BE49-F238E27FC236}">
                <a16:creationId xmlns:a16="http://schemas.microsoft.com/office/drawing/2014/main" id="{4C9D5F1F-4C4A-293C-5679-2480D7D1D3D0}"/>
              </a:ext>
            </a:extLst>
          </p:cNvPr>
          <p:cNvSpPr txBox="1"/>
          <p:nvPr/>
        </p:nvSpPr>
        <p:spPr>
          <a:xfrm>
            <a:off x="4836783" y="3043026"/>
            <a:ext cx="250489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Managed by</a:t>
            </a:r>
            <a:r>
              <a:rPr lang="en-GB" sz="1200" dirty="0">
                <a:latin typeface="OCR A Extended" panose="02010509020102010303" pitchFamily="50" charset="0"/>
              </a:rPr>
              <a:t> </a:t>
            </a:r>
            <a:endParaRPr lang="en-GB" sz="1200" dirty="0"/>
          </a:p>
        </p:txBody>
      </p:sp>
      <p:sp>
        <p:nvSpPr>
          <p:cNvPr id="32" name="TextBox 31">
            <a:extLst>
              <a:ext uri="{FF2B5EF4-FFF2-40B4-BE49-F238E27FC236}">
                <a16:creationId xmlns:a16="http://schemas.microsoft.com/office/drawing/2014/main" id="{50099B73-1EC0-0A16-2D8B-6C341B4DFF53}"/>
              </a:ext>
            </a:extLst>
          </p:cNvPr>
          <p:cNvSpPr txBox="1"/>
          <p:nvPr/>
        </p:nvSpPr>
        <p:spPr>
          <a:xfrm>
            <a:off x="7096506" y="3030143"/>
            <a:ext cx="2756942"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Dawaam</a:t>
            </a:r>
          </a:p>
        </p:txBody>
      </p:sp>
      <p:grpSp>
        <p:nvGrpSpPr>
          <p:cNvPr id="4110" name="Group 4109">
            <a:extLst>
              <a:ext uri="{FF2B5EF4-FFF2-40B4-BE49-F238E27FC236}">
                <a16:creationId xmlns:a16="http://schemas.microsoft.com/office/drawing/2014/main" id="{B240977D-0003-6DCB-8CFC-4D720F9C1FC2}"/>
              </a:ext>
            </a:extLst>
          </p:cNvPr>
          <p:cNvGrpSpPr/>
          <p:nvPr/>
        </p:nvGrpSpPr>
        <p:grpSpPr>
          <a:xfrm>
            <a:off x="4088783" y="1910533"/>
            <a:ext cx="115076" cy="1350299"/>
            <a:chOff x="3273864" y="1448891"/>
            <a:chExt cx="115076" cy="1350299"/>
          </a:xfrm>
        </p:grpSpPr>
        <p:sp>
          <p:nvSpPr>
            <p:cNvPr id="50" name="Oval 49">
              <a:extLst>
                <a:ext uri="{FF2B5EF4-FFF2-40B4-BE49-F238E27FC236}">
                  <a16:creationId xmlns:a16="http://schemas.microsoft.com/office/drawing/2014/main" id="{07586A1B-5FA8-0A1C-F834-1FA35B968ADA}"/>
                </a:ext>
              </a:extLst>
            </p:cNvPr>
            <p:cNvSpPr/>
            <p:nvPr/>
          </p:nvSpPr>
          <p:spPr>
            <a:xfrm>
              <a:off x="3284480" y="1448891"/>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1" name="Oval 50">
              <a:extLst>
                <a:ext uri="{FF2B5EF4-FFF2-40B4-BE49-F238E27FC236}">
                  <a16:creationId xmlns:a16="http://schemas.microsoft.com/office/drawing/2014/main" id="{3A7A1272-136A-C9C8-7D54-580E6F8821D9}"/>
                </a:ext>
              </a:extLst>
            </p:cNvPr>
            <p:cNvSpPr/>
            <p:nvPr/>
          </p:nvSpPr>
          <p:spPr>
            <a:xfrm>
              <a:off x="3279172" y="1724830"/>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2" name="Oval 51">
              <a:extLst>
                <a:ext uri="{FF2B5EF4-FFF2-40B4-BE49-F238E27FC236}">
                  <a16:creationId xmlns:a16="http://schemas.microsoft.com/office/drawing/2014/main" id="{4DE4D190-24DF-CED9-B092-C69EA5DFE9B9}"/>
                </a:ext>
              </a:extLst>
            </p:cNvPr>
            <p:cNvSpPr/>
            <p:nvPr/>
          </p:nvSpPr>
          <p:spPr>
            <a:xfrm>
              <a:off x="3279172" y="1952610"/>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3" name="Oval 52">
              <a:extLst>
                <a:ext uri="{FF2B5EF4-FFF2-40B4-BE49-F238E27FC236}">
                  <a16:creationId xmlns:a16="http://schemas.microsoft.com/office/drawing/2014/main" id="{C717B15F-00DB-8F16-323F-D23BE09E7B80}"/>
                </a:ext>
              </a:extLst>
            </p:cNvPr>
            <p:cNvSpPr/>
            <p:nvPr/>
          </p:nvSpPr>
          <p:spPr>
            <a:xfrm>
              <a:off x="3273864" y="2228549"/>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4" name="Oval 53">
              <a:extLst>
                <a:ext uri="{FF2B5EF4-FFF2-40B4-BE49-F238E27FC236}">
                  <a16:creationId xmlns:a16="http://schemas.microsoft.com/office/drawing/2014/main" id="{4BB6E52A-1D67-0FCB-D50F-4925FFB96536}"/>
                </a:ext>
              </a:extLst>
            </p:cNvPr>
            <p:cNvSpPr/>
            <p:nvPr/>
          </p:nvSpPr>
          <p:spPr>
            <a:xfrm>
              <a:off x="3280109" y="2457385"/>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5" name="Oval 54">
              <a:extLst>
                <a:ext uri="{FF2B5EF4-FFF2-40B4-BE49-F238E27FC236}">
                  <a16:creationId xmlns:a16="http://schemas.microsoft.com/office/drawing/2014/main" id="{E72F46E1-D6AA-951D-B4FB-D71867FA140A}"/>
                </a:ext>
              </a:extLst>
            </p:cNvPr>
            <p:cNvSpPr/>
            <p:nvPr/>
          </p:nvSpPr>
          <p:spPr>
            <a:xfrm>
              <a:off x="3274801" y="2710741"/>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grpSp>
      <p:sp>
        <p:nvSpPr>
          <p:cNvPr id="61" name="Rectangle 60">
            <a:extLst>
              <a:ext uri="{FF2B5EF4-FFF2-40B4-BE49-F238E27FC236}">
                <a16:creationId xmlns:a16="http://schemas.microsoft.com/office/drawing/2014/main" id="{154908F6-6A91-4ABA-A273-F94C7167C4A2}"/>
              </a:ext>
            </a:extLst>
          </p:cNvPr>
          <p:cNvSpPr/>
          <p:nvPr/>
        </p:nvSpPr>
        <p:spPr>
          <a:xfrm>
            <a:off x="3689130" y="3480505"/>
            <a:ext cx="7953521"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b="1" dirty="0"/>
              <a:t>Operational Value Delivered by Dawaam</a:t>
            </a:r>
            <a:endParaRPr lang="en-GB" dirty="0"/>
          </a:p>
        </p:txBody>
      </p:sp>
      <p:sp>
        <p:nvSpPr>
          <p:cNvPr id="62" name="Rectangle 61">
            <a:extLst>
              <a:ext uri="{FF2B5EF4-FFF2-40B4-BE49-F238E27FC236}">
                <a16:creationId xmlns:a16="http://schemas.microsoft.com/office/drawing/2014/main" id="{07E3F2D4-4C92-1897-7C0A-C3D325245DEA}"/>
              </a:ext>
            </a:extLst>
          </p:cNvPr>
          <p:cNvSpPr/>
          <p:nvPr/>
        </p:nvSpPr>
        <p:spPr>
          <a:xfrm>
            <a:off x="3689133" y="1373335"/>
            <a:ext cx="7941194"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1" dirty="0"/>
              <a:t>Persona Snapshot</a:t>
            </a:r>
          </a:p>
        </p:txBody>
      </p:sp>
      <p:pic>
        <p:nvPicPr>
          <p:cNvPr id="4117" name="Picture 4116" descr="A person wearing an orange hard hat and orange jacket&#10;&#10;AI-generated content may be incorrect.">
            <a:extLst>
              <a:ext uri="{FF2B5EF4-FFF2-40B4-BE49-F238E27FC236}">
                <a16:creationId xmlns:a16="http://schemas.microsoft.com/office/drawing/2014/main" id="{CB2CEE9F-86A5-D01E-E3D6-76DAC5DE84C8}"/>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180" b="97201" l="4102" r="94141">
                        <a14:foregroundMark x1="29980" y1="45898" x2="16504" y2="51628"/>
                        <a14:foregroundMark x1="16504" y1="51628" x2="5078" y2="74349"/>
                        <a14:foregroundMark x1="5078" y1="74349" x2="18262" y2="96875"/>
                        <a14:foregroundMark x1="18262" y1="96875" x2="31152" y2="86133"/>
                        <a14:foregroundMark x1="31152" y1="86133" x2="29688" y2="55599"/>
                        <a14:foregroundMark x1="29688" y1="55599" x2="39258" y2="47526"/>
                        <a14:foregroundMark x1="39258" y1="47526" x2="54492" y2="46224"/>
                        <a14:foregroundMark x1="54492" y1="46224" x2="75684" y2="48568"/>
                        <a14:foregroundMark x1="75684" y1="48568" x2="90723" y2="72201"/>
                        <a14:foregroundMark x1="90723" y1="72201" x2="78516" y2="94141"/>
                        <a14:foregroundMark x1="78516" y1="94141" x2="64746" y2="98307"/>
                        <a14:foregroundMark x1="64746" y1="98307" x2="69434" y2="52344"/>
                        <a14:foregroundMark x1="69434" y1="52344" x2="42969" y2="97005"/>
                        <a14:foregroundMark x1="42969" y1="97005" x2="38867" y2="97201"/>
                        <a14:foregroundMark x1="29004" y1="51302" x2="26270" y2="58203"/>
                        <a14:foregroundMark x1="92188" y1="67708" x2="94238" y2="73763"/>
                        <a14:foregroundMark x1="4199" y1="72005" x2="4199" y2="76432"/>
                        <a14:foregroundMark x1="34668" y1="42578" x2="35840" y2="44271"/>
                        <a14:foregroundMark x1="49902" y1="53906" x2="49414" y2="54232"/>
                        <a14:foregroundMark x1="50098" y1="9180" x2="50098" y2="9180"/>
                      </a14:backgroundRemoval>
                    </a14:imgEffect>
                  </a14:imgLayer>
                </a14:imgProps>
              </a:ext>
              <a:ext uri="{28A0092B-C50C-407E-A947-70E740481C1C}">
                <a14:useLocalDpi xmlns:a14="http://schemas.microsoft.com/office/drawing/2010/main" val="0"/>
              </a:ext>
            </a:extLst>
          </a:blip>
          <a:stretch>
            <a:fillRect/>
          </a:stretch>
        </p:blipFill>
        <p:spPr>
          <a:xfrm>
            <a:off x="342046" y="508860"/>
            <a:ext cx="3876058" cy="5814090"/>
          </a:xfrm>
          <a:prstGeom prst="rect">
            <a:avLst/>
          </a:prstGeom>
          <a:ln>
            <a:noFill/>
          </a:ln>
          <a:effectLst>
            <a:outerShdw blurRad="292100" dist="139700" dir="2700000" algn="tl" rotWithShape="0">
              <a:srgbClr val="333333">
                <a:alpha val="65000"/>
              </a:srgbClr>
            </a:outerShdw>
          </a:effectLst>
        </p:spPr>
      </p:pic>
      <p:pic>
        <p:nvPicPr>
          <p:cNvPr id="4119" name="Picture 4" descr="White page corner 23359940 PNG">
            <a:extLst>
              <a:ext uri="{FF2B5EF4-FFF2-40B4-BE49-F238E27FC236}">
                <a16:creationId xmlns:a16="http://schemas.microsoft.com/office/drawing/2014/main" id="{CD3F466F-B97F-3067-53E3-5B05FAE4CBF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849778" y="2675036"/>
            <a:ext cx="778702" cy="778702"/>
          </a:xfrm>
          <a:prstGeom prst="rect">
            <a:avLst/>
          </a:prstGeom>
          <a:noFill/>
          <a:extLst>
            <a:ext uri="{909E8E84-426E-40DD-AFC4-6F175D3DCCD1}">
              <a14:hiddenFill xmlns:a14="http://schemas.microsoft.com/office/drawing/2010/main">
                <a:solidFill>
                  <a:srgbClr val="FFFFFF"/>
                </a:solidFill>
              </a14:hiddenFill>
            </a:ext>
          </a:extLst>
        </p:spPr>
      </p:pic>
      <p:sp>
        <p:nvSpPr>
          <p:cNvPr id="4120" name="TextBox 4119">
            <a:extLst>
              <a:ext uri="{FF2B5EF4-FFF2-40B4-BE49-F238E27FC236}">
                <a16:creationId xmlns:a16="http://schemas.microsoft.com/office/drawing/2014/main" id="{B7FAC717-97FF-BC2C-5E53-E480188F94E6}"/>
              </a:ext>
            </a:extLst>
          </p:cNvPr>
          <p:cNvSpPr txBox="1"/>
          <p:nvPr/>
        </p:nvSpPr>
        <p:spPr>
          <a:xfrm>
            <a:off x="4495263" y="3907437"/>
            <a:ext cx="5861311" cy="2188804"/>
          </a:xfrm>
          <a:prstGeom prst="rect">
            <a:avLst/>
          </a:prstGeom>
          <a:noFill/>
        </p:spPr>
        <p:txBody>
          <a:bodyPr wrap="square">
            <a:spAutoFit/>
          </a:bodyPr>
          <a:lstStyle/>
          <a:p>
            <a:pPr>
              <a:lnSpc>
                <a:spcPct val="200000"/>
              </a:lnSpc>
            </a:pPr>
            <a:r>
              <a:rPr lang="en-GB" sz="1400" b="1" dirty="0">
                <a:latin typeface="Aptos" panose="020B0004020202020204" pitchFamily="34" charset="0"/>
              </a:rPr>
              <a:t>Fully compliant monthly payroll management</a:t>
            </a:r>
          </a:p>
          <a:p>
            <a:pPr>
              <a:lnSpc>
                <a:spcPct val="200000"/>
              </a:lnSpc>
            </a:pPr>
            <a:r>
              <a:rPr lang="en-GB" sz="1400" b="1" dirty="0">
                <a:latin typeface="Aptos" panose="020B0004020202020204" pitchFamily="34" charset="0"/>
              </a:rPr>
              <a:t>Local tax, social security, and legal contributions handled</a:t>
            </a:r>
          </a:p>
          <a:p>
            <a:pPr>
              <a:lnSpc>
                <a:spcPct val="200000"/>
              </a:lnSpc>
            </a:pPr>
            <a:r>
              <a:rPr lang="en-GB" sz="1400" b="1" dirty="0">
                <a:latin typeface="Aptos" panose="020B0004020202020204" pitchFamily="34" charset="0"/>
              </a:rPr>
              <a:t>Digital timesheet &amp; invoice processing</a:t>
            </a:r>
          </a:p>
          <a:p>
            <a:pPr>
              <a:lnSpc>
                <a:spcPct val="200000"/>
              </a:lnSpc>
            </a:pPr>
            <a:r>
              <a:rPr lang="en-GB" sz="1400" b="1" dirty="0">
                <a:latin typeface="Aptos" panose="020B0004020202020204" pitchFamily="34" charset="0"/>
              </a:rPr>
              <a:t>Employment contract issuance &amp; HR file maintenance</a:t>
            </a:r>
          </a:p>
          <a:p>
            <a:pPr>
              <a:lnSpc>
                <a:spcPct val="200000"/>
              </a:lnSpc>
            </a:pPr>
            <a:r>
              <a:rPr lang="en-GB" sz="1400" b="1" dirty="0">
                <a:latin typeface="Aptos" panose="020B0004020202020204" pitchFamily="34" charset="0"/>
              </a:rPr>
              <a:t>Covered under </a:t>
            </a:r>
            <a:r>
              <a:rPr lang="en-GB" sz="1400" b="1" dirty="0" err="1">
                <a:latin typeface="Aptos" panose="020B0004020202020204" pitchFamily="34" charset="0"/>
              </a:rPr>
              <a:t>Dawaam’s</a:t>
            </a:r>
            <a:r>
              <a:rPr lang="en-GB" sz="1400" b="1" dirty="0">
                <a:latin typeface="Aptos" panose="020B0004020202020204" pitchFamily="34" charset="0"/>
              </a:rPr>
              <a:t> active liability &amp; employer insurance</a:t>
            </a:r>
            <a:endParaRPr lang="en-GB" sz="1400" dirty="0">
              <a:latin typeface="Aptos" panose="020B0004020202020204" pitchFamily="34" charset="0"/>
            </a:endParaRPr>
          </a:p>
        </p:txBody>
      </p:sp>
      <p:grpSp>
        <p:nvGrpSpPr>
          <p:cNvPr id="4121" name="Group 4120">
            <a:extLst>
              <a:ext uri="{FF2B5EF4-FFF2-40B4-BE49-F238E27FC236}">
                <a16:creationId xmlns:a16="http://schemas.microsoft.com/office/drawing/2014/main" id="{C46AC9F3-A722-A51E-21B3-5714E618DC52}"/>
              </a:ext>
            </a:extLst>
          </p:cNvPr>
          <p:cNvGrpSpPr/>
          <p:nvPr/>
        </p:nvGrpSpPr>
        <p:grpSpPr>
          <a:xfrm>
            <a:off x="4138804" y="4123569"/>
            <a:ext cx="284107" cy="1880944"/>
            <a:chOff x="4138804" y="4123569"/>
            <a:chExt cx="284107" cy="1880944"/>
          </a:xfrm>
        </p:grpSpPr>
        <p:pic>
          <p:nvPicPr>
            <p:cNvPr id="4122" name="Graphic 4121" descr="Checkmark with solid fill">
              <a:extLst>
                <a:ext uri="{FF2B5EF4-FFF2-40B4-BE49-F238E27FC236}">
                  <a16:creationId xmlns:a16="http://schemas.microsoft.com/office/drawing/2014/main" id="{CB21A126-60D1-0D28-4923-3602D63C43B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45933" y="4123569"/>
              <a:ext cx="276978" cy="265022"/>
            </a:xfrm>
            <a:prstGeom prst="rect">
              <a:avLst/>
            </a:prstGeom>
          </p:spPr>
        </p:pic>
        <p:pic>
          <p:nvPicPr>
            <p:cNvPr id="4123" name="Graphic 4122" descr="Checkmark with solid fill">
              <a:extLst>
                <a:ext uri="{FF2B5EF4-FFF2-40B4-BE49-F238E27FC236}">
                  <a16:creationId xmlns:a16="http://schemas.microsoft.com/office/drawing/2014/main" id="{B4202F81-B4E3-366F-A44B-5D46A1DC942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45933" y="4502770"/>
              <a:ext cx="276978" cy="265022"/>
            </a:xfrm>
            <a:prstGeom prst="rect">
              <a:avLst/>
            </a:prstGeom>
          </p:spPr>
        </p:pic>
        <p:pic>
          <p:nvPicPr>
            <p:cNvPr id="4124" name="Graphic 4123" descr="Checkmark with solid fill">
              <a:extLst>
                <a:ext uri="{FF2B5EF4-FFF2-40B4-BE49-F238E27FC236}">
                  <a16:creationId xmlns:a16="http://schemas.microsoft.com/office/drawing/2014/main" id="{7060C622-D253-7CE5-A445-9CF481645BE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45933" y="4912944"/>
              <a:ext cx="276978" cy="265022"/>
            </a:xfrm>
            <a:prstGeom prst="rect">
              <a:avLst/>
            </a:prstGeom>
          </p:spPr>
        </p:pic>
        <p:pic>
          <p:nvPicPr>
            <p:cNvPr id="4125" name="Graphic 4124" descr="Checkmark with solid fill">
              <a:extLst>
                <a:ext uri="{FF2B5EF4-FFF2-40B4-BE49-F238E27FC236}">
                  <a16:creationId xmlns:a16="http://schemas.microsoft.com/office/drawing/2014/main" id="{BB665220-97D8-ACC3-5B1F-B60C1C357B2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38804" y="5739491"/>
              <a:ext cx="276978" cy="265022"/>
            </a:xfrm>
            <a:prstGeom prst="rect">
              <a:avLst/>
            </a:prstGeom>
          </p:spPr>
        </p:pic>
        <p:pic>
          <p:nvPicPr>
            <p:cNvPr id="4126" name="Graphic 4125" descr="Checkmark with solid fill">
              <a:extLst>
                <a:ext uri="{FF2B5EF4-FFF2-40B4-BE49-F238E27FC236}">
                  <a16:creationId xmlns:a16="http://schemas.microsoft.com/office/drawing/2014/main" id="{3726330E-3655-D097-E8C5-F0BCDB6F4EE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45933" y="5330419"/>
              <a:ext cx="276978" cy="265022"/>
            </a:xfrm>
            <a:prstGeom prst="rect">
              <a:avLst/>
            </a:prstGeom>
          </p:spPr>
        </p:pic>
      </p:grpSp>
    </p:spTree>
    <p:extLst>
      <p:ext uri="{BB962C8B-B14F-4D97-AF65-F5344CB8AC3E}">
        <p14:creationId xmlns:p14="http://schemas.microsoft.com/office/powerpoint/2010/main" val="718374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14" name="Picture 4113">
            <a:extLst>
              <a:ext uri="{FF2B5EF4-FFF2-40B4-BE49-F238E27FC236}">
                <a16:creationId xmlns:a16="http://schemas.microsoft.com/office/drawing/2014/main" id="{EB361319-1113-E46D-B5FB-378033689301}"/>
              </a:ext>
            </a:extLst>
          </p:cNvPr>
          <p:cNvPicPr>
            <a:picLocks noChangeAspect="1"/>
          </p:cNvPicPr>
          <p:nvPr/>
        </p:nvPicPr>
        <p:blipFill>
          <a:blip r:embed="rId2">
            <a:duotone>
              <a:schemeClr val="bg2">
                <a:shade val="45000"/>
                <a:satMod val="135000"/>
              </a:schemeClr>
              <a:prstClr val="white"/>
            </a:duotone>
          </a:blip>
          <a:stretch>
            <a:fillRect/>
          </a:stretch>
        </p:blipFill>
        <p:spPr>
          <a:xfrm>
            <a:off x="0" y="0"/>
            <a:ext cx="12192000" cy="7363968"/>
          </a:xfrm>
          <a:prstGeom prst="rect">
            <a:avLst/>
          </a:prstGeom>
        </p:spPr>
      </p:pic>
      <p:sp>
        <p:nvSpPr>
          <p:cNvPr id="2" name="Rectangle 1">
            <a:extLst>
              <a:ext uri="{FF2B5EF4-FFF2-40B4-BE49-F238E27FC236}">
                <a16:creationId xmlns:a16="http://schemas.microsoft.com/office/drawing/2014/main" id="{920D5A69-F340-26FF-BC0D-96D457E805AC}"/>
              </a:ext>
            </a:extLst>
          </p:cNvPr>
          <p:cNvSpPr/>
          <p:nvPr/>
        </p:nvSpPr>
        <p:spPr>
          <a:xfrm>
            <a:off x="3689130" y="3836989"/>
            <a:ext cx="7953521" cy="2483426"/>
          </a:xfrm>
          <a:prstGeom prst="rect">
            <a:avLst/>
          </a:prstGeom>
          <a:solidFill>
            <a:schemeClr val="bg1"/>
          </a:solidFill>
          <a:ln w="3175">
            <a:solidFill>
              <a:schemeClr val="tx1"/>
            </a:solidFill>
          </a:ln>
          <a:effectLst>
            <a:innerShdw blurRad="63500" dist="50800" dir="27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 name="Picture 9">
            <a:extLst>
              <a:ext uri="{FF2B5EF4-FFF2-40B4-BE49-F238E27FC236}">
                <a16:creationId xmlns:a16="http://schemas.microsoft.com/office/drawing/2014/main" id="{7350BEDE-557A-91A3-6AC2-F99DC3A8F17A}"/>
              </a:ext>
            </a:extLst>
          </p:cNvPr>
          <p:cNvPicPr>
            <a:picLocks noChangeAspect="1"/>
          </p:cNvPicPr>
          <p:nvPr/>
        </p:nvPicPr>
        <p:blipFill rotWithShape="1">
          <a:blip r:embed="rId3">
            <a:extLst>
              <a:ext uri="{28A0092B-C50C-407E-A947-70E740481C1C}">
                <a14:useLocalDpi xmlns:a14="http://schemas.microsoft.com/office/drawing/2010/main" val="0"/>
              </a:ext>
            </a:extLst>
          </a:blip>
          <a:srcRect b="21480"/>
          <a:stretch/>
        </p:blipFill>
        <p:spPr>
          <a:xfrm>
            <a:off x="10810658" y="419532"/>
            <a:ext cx="913821" cy="864296"/>
          </a:xfrm>
          <a:prstGeom prst="rect">
            <a:avLst/>
          </a:prstGeom>
        </p:spPr>
      </p:pic>
      <p:cxnSp>
        <p:nvCxnSpPr>
          <p:cNvPr id="11" name="Straight Connector 10">
            <a:extLst>
              <a:ext uri="{FF2B5EF4-FFF2-40B4-BE49-F238E27FC236}">
                <a16:creationId xmlns:a16="http://schemas.microsoft.com/office/drawing/2014/main" id="{B24CA337-82D4-011A-BA2A-E2E919D50368}"/>
              </a:ext>
            </a:extLst>
          </p:cNvPr>
          <p:cNvCxnSpPr>
            <a:cxnSpLocks/>
            <a:endCxn id="10" idx="1"/>
          </p:cNvCxnSpPr>
          <p:nvPr/>
        </p:nvCxnSpPr>
        <p:spPr>
          <a:xfrm flipV="1">
            <a:off x="318977" y="851680"/>
            <a:ext cx="10491681" cy="29471"/>
          </a:xfrm>
          <a:prstGeom prst="line">
            <a:avLst/>
          </a:prstGeom>
          <a:ln w="38100">
            <a:solidFill>
              <a:srgbClr val="090A3A"/>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7FCBE06-9349-D608-61D9-0448A1AEF6EA}"/>
              </a:ext>
            </a:extLst>
          </p:cNvPr>
          <p:cNvCxnSpPr>
            <a:cxnSpLocks/>
          </p:cNvCxnSpPr>
          <p:nvPr/>
        </p:nvCxnSpPr>
        <p:spPr>
          <a:xfrm>
            <a:off x="318977" y="6467862"/>
            <a:ext cx="11323674" cy="0"/>
          </a:xfrm>
          <a:prstGeom prst="line">
            <a:avLst/>
          </a:prstGeom>
          <a:ln w="38100">
            <a:solidFill>
              <a:srgbClr val="FF44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4DEA1D5-C5A4-B4D6-E480-6B719110BBA1}"/>
              </a:ext>
            </a:extLst>
          </p:cNvPr>
          <p:cNvSpPr txBox="1"/>
          <p:nvPr/>
        </p:nvSpPr>
        <p:spPr>
          <a:xfrm>
            <a:off x="230459" y="467952"/>
            <a:ext cx="10460729" cy="461665"/>
          </a:xfrm>
          <a:prstGeom prst="rect">
            <a:avLst/>
          </a:prstGeom>
          <a:noFill/>
        </p:spPr>
        <p:txBody>
          <a:bodyPr wrap="square">
            <a:spAutoFit/>
          </a:bodyPr>
          <a:lstStyle/>
          <a:p>
            <a:r>
              <a:rPr lang="en-US" sz="2400" b="1" dirty="0"/>
              <a:t>SHORT-TERM FOREIGN CONTRACTOR</a:t>
            </a:r>
            <a:endParaRPr lang="en-GB" sz="2400" b="1" dirty="0"/>
          </a:p>
        </p:txBody>
      </p:sp>
      <p:sp>
        <p:nvSpPr>
          <p:cNvPr id="20" name="Rectangle 19">
            <a:extLst>
              <a:ext uri="{FF2B5EF4-FFF2-40B4-BE49-F238E27FC236}">
                <a16:creationId xmlns:a16="http://schemas.microsoft.com/office/drawing/2014/main" id="{D392CFEB-3382-79C8-A95B-737A513C6355}"/>
              </a:ext>
            </a:extLst>
          </p:cNvPr>
          <p:cNvSpPr/>
          <p:nvPr/>
        </p:nvSpPr>
        <p:spPr>
          <a:xfrm>
            <a:off x="3701455" y="1729089"/>
            <a:ext cx="7928872" cy="1725190"/>
          </a:xfrm>
          <a:prstGeom prst="rect">
            <a:avLst/>
          </a:prstGeom>
          <a:solidFill>
            <a:schemeClr val="bg1">
              <a:lumMod val="95000"/>
            </a:schemeClr>
          </a:solidFill>
          <a:ln w="12700">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GB" sz="1800" dirty="0">
              <a:latin typeface="OCR A Extended" panose="02010509020102010303" pitchFamily="50" charset="0"/>
            </a:endParaRPr>
          </a:p>
        </p:txBody>
      </p:sp>
      <p:sp>
        <p:nvSpPr>
          <p:cNvPr id="15" name="TextBox 14">
            <a:extLst>
              <a:ext uri="{FF2B5EF4-FFF2-40B4-BE49-F238E27FC236}">
                <a16:creationId xmlns:a16="http://schemas.microsoft.com/office/drawing/2014/main" id="{B2385B85-153D-D8F5-17F5-2E25F885205F}"/>
              </a:ext>
            </a:extLst>
          </p:cNvPr>
          <p:cNvSpPr txBox="1"/>
          <p:nvPr/>
        </p:nvSpPr>
        <p:spPr>
          <a:xfrm>
            <a:off x="4836783" y="1857890"/>
            <a:ext cx="2516311"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Name</a:t>
            </a:r>
            <a:r>
              <a:rPr lang="en-GB" sz="1200" dirty="0">
                <a:latin typeface="OCR A Extended" panose="02010509020102010303" pitchFamily="50" charset="0"/>
              </a:rPr>
              <a:t> </a:t>
            </a:r>
            <a:endParaRPr lang="en-GB" sz="1200" dirty="0"/>
          </a:p>
        </p:txBody>
      </p:sp>
      <p:sp>
        <p:nvSpPr>
          <p:cNvPr id="17" name="TextBox 16">
            <a:extLst>
              <a:ext uri="{FF2B5EF4-FFF2-40B4-BE49-F238E27FC236}">
                <a16:creationId xmlns:a16="http://schemas.microsoft.com/office/drawing/2014/main" id="{B04611AD-A3B5-C9CE-761F-FC12682C1F00}"/>
              </a:ext>
            </a:extLst>
          </p:cNvPr>
          <p:cNvSpPr txBox="1"/>
          <p:nvPr/>
        </p:nvSpPr>
        <p:spPr>
          <a:xfrm>
            <a:off x="7096508" y="1830982"/>
            <a:ext cx="2756942"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Kwame Mensah</a:t>
            </a:r>
          </a:p>
        </p:txBody>
      </p:sp>
      <p:sp>
        <p:nvSpPr>
          <p:cNvPr id="21" name="TextBox 20">
            <a:extLst>
              <a:ext uri="{FF2B5EF4-FFF2-40B4-BE49-F238E27FC236}">
                <a16:creationId xmlns:a16="http://schemas.microsoft.com/office/drawing/2014/main" id="{8BCE26EB-2030-5BEA-3972-45CF5D1A5833}"/>
              </a:ext>
            </a:extLst>
          </p:cNvPr>
          <p:cNvSpPr txBox="1"/>
          <p:nvPr/>
        </p:nvSpPr>
        <p:spPr>
          <a:xfrm>
            <a:off x="4836783" y="2094917"/>
            <a:ext cx="2504897"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Nationality</a:t>
            </a:r>
            <a:r>
              <a:rPr lang="en-GB" sz="1200" dirty="0">
                <a:latin typeface="OCR A Extended" panose="02010509020102010303" pitchFamily="50" charset="0"/>
              </a:rPr>
              <a:t> </a:t>
            </a:r>
            <a:endParaRPr lang="en-GB" sz="1200" dirty="0"/>
          </a:p>
        </p:txBody>
      </p:sp>
      <p:sp>
        <p:nvSpPr>
          <p:cNvPr id="22" name="TextBox 21">
            <a:extLst>
              <a:ext uri="{FF2B5EF4-FFF2-40B4-BE49-F238E27FC236}">
                <a16:creationId xmlns:a16="http://schemas.microsoft.com/office/drawing/2014/main" id="{D91D13CD-2D44-CDFE-C6A4-1D3BF2510CB1}"/>
              </a:ext>
            </a:extLst>
          </p:cNvPr>
          <p:cNvSpPr txBox="1"/>
          <p:nvPr/>
        </p:nvSpPr>
        <p:spPr>
          <a:xfrm>
            <a:off x="7096509" y="2074043"/>
            <a:ext cx="2756941"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Ghanaian</a:t>
            </a:r>
          </a:p>
        </p:txBody>
      </p:sp>
      <p:sp>
        <p:nvSpPr>
          <p:cNvPr id="23" name="TextBox 22">
            <a:extLst>
              <a:ext uri="{FF2B5EF4-FFF2-40B4-BE49-F238E27FC236}">
                <a16:creationId xmlns:a16="http://schemas.microsoft.com/office/drawing/2014/main" id="{CDE783D2-C4EB-6ED7-71FA-CD7223F4EFD7}"/>
              </a:ext>
            </a:extLst>
          </p:cNvPr>
          <p:cNvSpPr txBox="1"/>
          <p:nvPr/>
        </p:nvSpPr>
        <p:spPr>
          <a:xfrm>
            <a:off x="4836783" y="2331944"/>
            <a:ext cx="2504897"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Role Type</a:t>
            </a:r>
            <a:endParaRPr lang="en-GB" sz="1200" dirty="0"/>
          </a:p>
        </p:txBody>
      </p:sp>
      <p:sp>
        <p:nvSpPr>
          <p:cNvPr id="24" name="TextBox 23">
            <a:extLst>
              <a:ext uri="{FF2B5EF4-FFF2-40B4-BE49-F238E27FC236}">
                <a16:creationId xmlns:a16="http://schemas.microsoft.com/office/drawing/2014/main" id="{4F5E592F-055B-3C3F-F71C-C5309FDCFE0D}"/>
              </a:ext>
            </a:extLst>
          </p:cNvPr>
          <p:cNvSpPr txBox="1"/>
          <p:nvPr/>
        </p:nvSpPr>
        <p:spPr>
          <a:xfrm>
            <a:off x="7096505" y="2296185"/>
            <a:ext cx="3003935"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Short-Term Foreign Contractor</a:t>
            </a:r>
          </a:p>
        </p:txBody>
      </p:sp>
      <p:sp>
        <p:nvSpPr>
          <p:cNvPr id="27" name="TextBox 26">
            <a:extLst>
              <a:ext uri="{FF2B5EF4-FFF2-40B4-BE49-F238E27FC236}">
                <a16:creationId xmlns:a16="http://schemas.microsoft.com/office/drawing/2014/main" id="{0A177BAD-8257-568E-89A3-08471EC92227}"/>
              </a:ext>
            </a:extLst>
          </p:cNvPr>
          <p:cNvSpPr txBox="1"/>
          <p:nvPr/>
        </p:nvSpPr>
        <p:spPr>
          <a:xfrm>
            <a:off x="4836783" y="2568971"/>
            <a:ext cx="251630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Typical Role</a:t>
            </a:r>
            <a:endParaRPr lang="en-GB" sz="1200" dirty="0"/>
          </a:p>
        </p:txBody>
      </p:sp>
      <p:sp>
        <p:nvSpPr>
          <p:cNvPr id="28" name="TextBox 27">
            <a:extLst>
              <a:ext uri="{FF2B5EF4-FFF2-40B4-BE49-F238E27FC236}">
                <a16:creationId xmlns:a16="http://schemas.microsoft.com/office/drawing/2014/main" id="{D730C4D2-ECB6-4423-541D-3F2742C6B99F}"/>
              </a:ext>
            </a:extLst>
          </p:cNvPr>
          <p:cNvSpPr txBox="1"/>
          <p:nvPr/>
        </p:nvSpPr>
        <p:spPr>
          <a:xfrm>
            <a:off x="7096507" y="2537392"/>
            <a:ext cx="2756942"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Instrumentation Technician</a:t>
            </a:r>
          </a:p>
        </p:txBody>
      </p:sp>
      <p:sp>
        <p:nvSpPr>
          <p:cNvPr id="29" name="TextBox 28">
            <a:extLst>
              <a:ext uri="{FF2B5EF4-FFF2-40B4-BE49-F238E27FC236}">
                <a16:creationId xmlns:a16="http://schemas.microsoft.com/office/drawing/2014/main" id="{6472B352-482A-D892-3758-0CABCF5D28AE}"/>
              </a:ext>
            </a:extLst>
          </p:cNvPr>
          <p:cNvSpPr txBox="1"/>
          <p:nvPr/>
        </p:nvSpPr>
        <p:spPr>
          <a:xfrm>
            <a:off x="4836783" y="2805998"/>
            <a:ext cx="251630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Assignment Duration</a:t>
            </a:r>
            <a:r>
              <a:rPr lang="en-GB" sz="1200" dirty="0">
                <a:latin typeface="OCR A Extended" panose="02010509020102010303" pitchFamily="50" charset="0"/>
              </a:rPr>
              <a:t> </a:t>
            </a:r>
            <a:endParaRPr lang="en-GB" sz="1200" dirty="0"/>
          </a:p>
        </p:txBody>
      </p:sp>
      <p:sp>
        <p:nvSpPr>
          <p:cNvPr id="30" name="TextBox 29">
            <a:extLst>
              <a:ext uri="{FF2B5EF4-FFF2-40B4-BE49-F238E27FC236}">
                <a16:creationId xmlns:a16="http://schemas.microsoft.com/office/drawing/2014/main" id="{7909B4FF-FB0F-BA62-9700-EDDCCFD28299}"/>
              </a:ext>
            </a:extLst>
          </p:cNvPr>
          <p:cNvSpPr txBox="1"/>
          <p:nvPr/>
        </p:nvSpPr>
        <p:spPr>
          <a:xfrm>
            <a:off x="7096506" y="2797297"/>
            <a:ext cx="2756942"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90 days</a:t>
            </a:r>
          </a:p>
        </p:txBody>
      </p:sp>
      <p:sp>
        <p:nvSpPr>
          <p:cNvPr id="31" name="TextBox 30">
            <a:extLst>
              <a:ext uri="{FF2B5EF4-FFF2-40B4-BE49-F238E27FC236}">
                <a16:creationId xmlns:a16="http://schemas.microsoft.com/office/drawing/2014/main" id="{4C9D5F1F-4C4A-293C-5679-2480D7D1D3D0}"/>
              </a:ext>
            </a:extLst>
          </p:cNvPr>
          <p:cNvSpPr txBox="1"/>
          <p:nvPr/>
        </p:nvSpPr>
        <p:spPr>
          <a:xfrm>
            <a:off x="4836783" y="3043026"/>
            <a:ext cx="250489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Managed by</a:t>
            </a:r>
            <a:r>
              <a:rPr lang="en-GB" sz="1200" dirty="0">
                <a:latin typeface="OCR A Extended" panose="02010509020102010303" pitchFamily="50" charset="0"/>
              </a:rPr>
              <a:t> </a:t>
            </a:r>
            <a:endParaRPr lang="en-GB" sz="1200" dirty="0"/>
          </a:p>
        </p:txBody>
      </p:sp>
      <p:sp>
        <p:nvSpPr>
          <p:cNvPr id="32" name="TextBox 31">
            <a:extLst>
              <a:ext uri="{FF2B5EF4-FFF2-40B4-BE49-F238E27FC236}">
                <a16:creationId xmlns:a16="http://schemas.microsoft.com/office/drawing/2014/main" id="{50099B73-1EC0-0A16-2D8B-6C341B4DFF53}"/>
              </a:ext>
            </a:extLst>
          </p:cNvPr>
          <p:cNvSpPr txBox="1"/>
          <p:nvPr/>
        </p:nvSpPr>
        <p:spPr>
          <a:xfrm>
            <a:off x="7096506" y="3030143"/>
            <a:ext cx="2756942"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Dawaam</a:t>
            </a:r>
          </a:p>
        </p:txBody>
      </p:sp>
      <p:grpSp>
        <p:nvGrpSpPr>
          <p:cNvPr id="4110" name="Group 4109">
            <a:extLst>
              <a:ext uri="{FF2B5EF4-FFF2-40B4-BE49-F238E27FC236}">
                <a16:creationId xmlns:a16="http://schemas.microsoft.com/office/drawing/2014/main" id="{B240977D-0003-6DCB-8CFC-4D720F9C1FC2}"/>
              </a:ext>
            </a:extLst>
          </p:cNvPr>
          <p:cNvGrpSpPr/>
          <p:nvPr/>
        </p:nvGrpSpPr>
        <p:grpSpPr>
          <a:xfrm>
            <a:off x="4088783" y="1910533"/>
            <a:ext cx="115076" cy="1350299"/>
            <a:chOff x="3273864" y="1448891"/>
            <a:chExt cx="115076" cy="1350299"/>
          </a:xfrm>
        </p:grpSpPr>
        <p:sp>
          <p:nvSpPr>
            <p:cNvPr id="50" name="Oval 49">
              <a:extLst>
                <a:ext uri="{FF2B5EF4-FFF2-40B4-BE49-F238E27FC236}">
                  <a16:creationId xmlns:a16="http://schemas.microsoft.com/office/drawing/2014/main" id="{07586A1B-5FA8-0A1C-F834-1FA35B968ADA}"/>
                </a:ext>
              </a:extLst>
            </p:cNvPr>
            <p:cNvSpPr/>
            <p:nvPr/>
          </p:nvSpPr>
          <p:spPr>
            <a:xfrm>
              <a:off x="3284480" y="1448891"/>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1" name="Oval 50">
              <a:extLst>
                <a:ext uri="{FF2B5EF4-FFF2-40B4-BE49-F238E27FC236}">
                  <a16:creationId xmlns:a16="http://schemas.microsoft.com/office/drawing/2014/main" id="{3A7A1272-136A-C9C8-7D54-580E6F8821D9}"/>
                </a:ext>
              </a:extLst>
            </p:cNvPr>
            <p:cNvSpPr/>
            <p:nvPr/>
          </p:nvSpPr>
          <p:spPr>
            <a:xfrm>
              <a:off x="3279172" y="1724830"/>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2" name="Oval 51">
              <a:extLst>
                <a:ext uri="{FF2B5EF4-FFF2-40B4-BE49-F238E27FC236}">
                  <a16:creationId xmlns:a16="http://schemas.microsoft.com/office/drawing/2014/main" id="{4DE4D190-24DF-CED9-B092-C69EA5DFE9B9}"/>
                </a:ext>
              </a:extLst>
            </p:cNvPr>
            <p:cNvSpPr/>
            <p:nvPr/>
          </p:nvSpPr>
          <p:spPr>
            <a:xfrm>
              <a:off x="3279172" y="1952610"/>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3" name="Oval 52">
              <a:extLst>
                <a:ext uri="{FF2B5EF4-FFF2-40B4-BE49-F238E27FC236}">
                  <a16:creationId xmlns:a16="http://schemas.microsoft.com/office/drawing/2014/main" id="{C717B15F-00DB-8F16-323F-D23BE09E7B80}"/>
                </a:ext>
              </a:extLst>
            </p:cNvPr>
            <p:cNvSpPr/>
            <p:nvPr/>
          </p:nvSpPr>
          <p:spPr>
            <a:xfrm>
              <a:off x="3273864" y="2228549"/>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4" name="Oval 53">
              <a:extLst>
                <a:ext uri="{FF2B5EF4-FFF2-40B4-BE49-F238E27FC236}">
                  <a16:creationId xmlns:a16="http://schemas.microsoft.com/office/drawing/2014/main" id="{4BB6E52A-1D67-0FCB-D50F-4925FFB96536}"/>
                </a:ext>
              </a:extLst>
            </p:cNvPr>
            <p:cNvSpPr/>
            <p:nvPr/>
          </p:nvSpPr>
          <p:spPr>
            <a:xfrm>
              <a:off x="3280109" y="2457385"/>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5" name="Oval 54">
              <a:extLst>
                <a:ext uri="{FF2B5EF4-FFF2-40B4-BE49-F238E27FC236}">
                  <a16:creationId xmlns:a16="http://schemas.microsoft.com/office/drawing/2014/main" id="{E72F46E1-D6AA-951D-B4FB-D71867FA140A}"/>
                </a:ext>
              </a:extLst>
            </p:cNvPr>
            <p:cNvSpPr/>
            <p:nvPr/>
          </p:nvSpPr>
          <p:spPr>
            <a:xfrm>
              <a:off x="3274801" y="2710741"/>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grpSp>
      <p:pic>
        <p:nvPicPr>
          <p:cNvPr id="4100" name="Picture 4" descr="White page corner 23359940 PNG">
            <a:extLst>
              <a:ext uri="{FF2B5EF4-FFF2-40B4-BE49-F238E27FC236}">
                <a16:creationId xmlns:a16="http://schemas.microsoft.com/office/drawing/2014/main" id="{7431FE3E-9962-20CC-2F6E-C4AD564651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9778" y="2675036"/>
            <a:ext cx="778702" cy="778702"/>
          </a:xfrm>
          <a:prstGeom prst="rect">
            <a:avLst/>
          </a:prstGeom>
          <a:noFill/>
          <a:extLst>
            <a:ext uri="{909E8E84-426E-40DD-AFC4-6F175D3DCCD1}">
              <a14:hiddenFill xmlns:a14="http://schemas.microsoft.com/office/drawing/2010/main">
                <a:solidFill>
                  <a:srgbClr val="FFFFFF"/>
                </a:solidFill>
              </a14:hiddenFill>
            </a:ext>
          </a:extLst>
        </p:spPr>
      </p:pic>
      <p:sp>
        <p:nvSpPr>
          <p:cNvPr id="57" name="TextBox 56">
            <a:extLst>
              <a:ext uri="{FF2B5EF4-FFF2-40B4-BE49-F238E27FC236}">
                <a16:creationId xmlns:a16="http://schemas.microsoft.com/office/drawing/2014/main" id="{0EF74922-ED19-9D00-2BCB-26B4E113F681}"/>
              </a:ext>
            </a:extLst>
          </p:cNvPr>
          <p:cNvSpPr txBox="1"/>
          <p:nvPr/>
        </p:nvSpPr>
        <p:spPr>
          <a:xfrm>
            <a:off x="4495263" y="3907437"/>
            <a:ext cx="5861311" cy="2188804"/>
          </a:xfrm>
          <a:prstGeom prst="rect">
            <a:avLst/>
          </a:prstGeom>
          <a:noFill/>
        </p:spPr>
        <p:txBody>
          <a:bodyPr wrap="square">
            <a:spAutoFit/>
          </a:bodyPr>
          <a:lstStyle/>
          <a:p>
            <a:pPr>
              <a:lnSpc>
                <a:spcPct val="200000"/>
              </a:lnSpc>
            </a:pPr>
            <a:r>
              <a:rPr lang="en-GB" sz="1400" b="1" dirty="0">
                <a:latin typeface="Aptos" panose="020B0004020202020204" pitchFamily="34" charset="0"/>
              </a:rPr>
              <a:t>Visa &amp; Desert Pass Processing</a:t>
            </a:r>
            <a:endParaRPr lang="en-GB" sz="1400" dirty="0">
              <a:latin typeface="Aptos" panose="020B0004020202020204" pitchFamily="34" charset="0"/>
            </a:endParaRPr>
          </a:p>
          <a:p>
            <a:pPr>
              <a:lnSpc>
                <a:spcPct val="200000"/>
              </a:lnSpc>
            </a:pPr>
            <a:r>
              <a:rPr lang="en-GB" sz="1400" b="1" dirty="0">
                <a:latin typeface="Aptos" panose="020B0004020202020204" pitchFamily="34" charset="0"/>
              </a:rPr>
              <a:t>Full logistical support (airport, hotel, transport)</a:t>
            </a:r>
            <a:endParaRPr lang="en-GB" sz="1400" dirty="0">
              <a:latin typeface="Aptos" panose="020B0004020202020204" pitchFamily="34" charset="0"/>
            </a:endParaRPr>
          </a:p>
          <a:p>
            <a:pPr>
              <a:lnSpc>
                <a:spcPct val="200000"/>
              </a:lnSpc>
            </a:pPr>
            <a:r>
              <a:rPr lang="en-GB" sz="1400" b="1" dirty="0">
                <a:latin typeface="Aptos" panose="020B0004020202020204" pitchFamily="34" charset="0"/>
              </a:rPr>
              <a:t>On-time payroll &amp; tax handling</a:t>
            </a:r>
            <a:endParaRPr lang="en-GB" sz="1400" dirty="0">
              <a:latin typeface="Aptos" panose="020B0004020202020204" pitchFamily="34" charset="0"/>
            </a:endParaRPr>
          </a:p>
          <a:p>
            <a:pPr>
              <a:lnSpc>
                <a:spcPct val="200000"/>
              </a:lnSpc>
            </a:pPr>
            <a:r>
              <a:rPr lang="en-GB" sz="1400" b="1" dirty="0">
                <a:latin typeface="Aptos" panose="020B0004020202020204" pitchFamily="34" charset="0"/>
              </a:rPr>
              <a:t>Onboarding &amp; contractor support during assignment</a:t>
            </a:r>
            <a:endParaRPr lang="en-GB" sz="1400" dirty="0">
              <a:latin typeface="Aptos" panose="020B0004020202020204" pitchFamily="34" charset="0"/>
            </a:endParaRPr>
          </a:p>
          <a:p>
            <a:pPr>
              <a:lnSpc>
                <a:spcPct val="200000"/>
              </a:lnSpc>
            </a:pPr>
            <a:r>
              <a:rPr lang="en-GB" sz="1400" b="1" dirty="0">
                <a:latin typeface="Aptos" panose="020B0004020202020204" pitchFamily="34" charset="0"/>
              </a:rPr>
              <a:t>Covered under </a:t>
            </a:r>
            <a:r>
              <a:rPr lang="en-GB" sz="1400" b="1" dirty="0" err="1">
                <a:latin typeface="Aptos" panose="020B0004020202020204" pitchFamily="34" charset="0"/>
              </a:rPr>
              <a:t>Dawaam’s</a:t>
            </a:r>
            <a:r>
              <a:rPr lang="en-GB" sz="1400" b="1" dirty="0">
                <a:latin typeface="Aptos" panose="020B0004020202020204" pitchFamily="34" charset="0"/>
              </a:rPr>
              <a:t> active liability &amp; employer insurance</a:t>
            </a:r>
            <a:endParaRPr lang="en-GB" sz="1400" dirty="0">
              <a:latin typeface="Aptos" panose="020B0004020202020204" pitchFamily="34" charset="0"/>
            </a:endParaRPr>
          </a:p>
        </p:txBody>
      </p:sp>
      <p:grpSp>
        <p:nvGrpSpPr>
          <p:cNvPr id="4116" name="Group 4115">
            <a:extLst>
              <a:ext uri="{FF2B5EF4-FFF2-40B4-BE49-F238E27FC236}">
                <a16:creationId xmlns:a16="http://schemas.microsoft.com/office/drawing/2014/main" id="{45FDF214-215B-C2B6-B85A-5FCC18EAE654}"/>
              </a:ext>
            </a:extLst>
          </p:cNvPr>
          <p:cNvGrpSpPr/>
          <p:nvPr/>
        </p:nvGrpSpPr>
        <p:grpSpPr>
          <a:xfrm>
            <a:off x="4138804" y="4123569"/>
            <a:ext cx="284107" cy="1880944"/>
            <a:chOff x="4138804" y="4123569"/>
            <a:chExt cx="284107" cy="1880944"/>
          </a:xfrm>
        </p:grpSpPr>
        <p:pic>
          <p:nvPicPr>
            <p:cNvPr id="40" name="Graphic 39" descr="Checkmark with solid fill">
              <a:extLst>
                <a:ext uri="{FF2B5EF4-FFF2-40B4-BE49-F238E27FC236}">
                  <a16:creationId xmlns:a16="http://schemas.microsoft.com/office/drawing/2014/main" id="{4EDB9827-FA39-0875-0248-6AF627078A6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45933" y="4123569"/>
              <a:ext cx="276978" cy="265022"/>
            </a:xfrm>
            <a:prstGeom prst="rect">
              <a:avLst/>
            </a:prstGeom>
          </p:spPr>
        </p:pic>
        <p:pic>
          <p:nvPicPr>
            <p:cNvPr id="41" name="Graphic 40" descr="Checkmark with solid fill">
              <a:extLst>
                <a:ext uri="{FF2B5EF4-FFF2-40B4-BE49-F238E27FC236}">
                  <a16:creationId xmlns:a16="http://schemas.microsoft.com/office/drawing/2014/main" id="{EC7AB216-9DE1-9FE2-42FA-E80F9005D6D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45933" y="4502770"/>
              <a:ext cx="276978" cy="265022"/>
            </a:xfrm>
            <a:prstGeom prst="rect">
              <a:avLst/>
            </a:prstGeom>
          </p:spPr>
        </p:pic>
        <p:pic>
          <p:nvPicPr>
            <p:cNvPr id="44" name="Graphic 43" descr="Checkmark with solid fill">
              <a:extLst>
                <a:ext uri="{FF2B5EF4-FFF2-40B4-BE49-F238E27FC236}">
                  <a16:creationId xmlns:a16="http://schemas.microsoft.com/office/drawing/2014/main" id="{8F582745-C114-4A10-9E97-8918E74559E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45933" y="4912944"/>
              <a:ext cx="276978" cy="265022"/>
            </a:xfrm>
            <a:prstGeom prst="rect">
              <a:avLst/>
            </a:prstGeom>
          </p:spPr>
        </p:pic>
        <p:pic>
          <p:nvPicPr>
            <p:cNvPr id="46" name="Graphic 45" descr="Checkmark with solid fill">
              <a:extLst>
                <a:ext uri="{FF2B5EF4-FFF2-40B4-BE49-F238E27FC236}">
                  <a16:creationId xmlns:a16="http://schemas.microsoft.com/office/drawing/2014/main" id="{747DDA4C-EE2D-82D8-9FB9-16F8312E5B7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38804" y="5739491"/>
              <a:ext cx="276978" cy="265022"/>
            </a:xfrm>
            <a:prstGeom prst="rect">
              <a:avLst/>
            </a:prstGeom>
          </p:spPr>
        </p:pic>
        <p:pic>
          <p:nvPicPr>
            <p:cNvPr id="58" name="Graphic 57" descr="Checkmark with solid fill">
              <a:extLst>
                <a:ext uri="{FF2B5EF4-FFF2-40B4-BE49-F238E27FC236}">
                  <a16:creationId xmlns:a16="http://schemas.microsoft.com/office/drawing/2014/main" id="{3CB03F79-46D8-6923-C352-F6562A9916A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45933" y="5330419"/>
              <a:ext cx="276978" cy="265022"/>
            </a:xfrm>
            <a:prstGeom prst="rect">
              <a:avLst/>
            </a:prstGeom>
          </p:spPr>
        </p:pic>
      </p:grpSp>
      <p:sp>
        <p:nvSpPr>
          <p:cNvPr id="61" name="Rectangle 60">
            <a:extLst>
              <a:ext uri="{FF2B5EF4-FFF2-40B4-BE49-F238E27FC236}">
                <a16:creationId xmlns:a16="http://schemas.microsoft.com/office/drawing/2014/main" id="{154908F6-6A91-4ABA-A273-F94C7167C4A2}"/>
              </a:ext>
            </a:extLst>
          </p:cNvPr>
          <p:cNvSpPr/>
          <p:nvPr/>
        </p:nvSpPr>
        <p:spPr>
          <a:xfrm>
            <a:off x="3701455" y="3480505"/>
            <a:ext cx="7941196"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b="1" dirty="0"/>
              <a:t>Operational Value Delivered by Dawaam</a:t>
            </a:r>
            <a:endParaRPr lang="en-GB" dirty="0"/>
          </a:p>
        </p:txBody>
      </p:sp>
      <p:sp>
        <p:nvSpPr>
          <p:cNvPr id="62" name="Rectangle 61">
            <a:extLst>
              <a:ext uri="{FF2B5EF4-FFF2-40B4-BE49-F238E27FC236}">
                <a16:creationId xmlns:a16="http://schemas.microsoft.com/office/drawing/2014/main" id="{07E3F2D4-4C92-1897-7C0A-C3D325245DEA}"/>
              </a:ext>
            </a:extLst>
          </p:cNvPr>
          <p:cNvSpPr/>
          <p:nvPr/>
        </p:nvSpPr>
        <p:spPr>
          <a:xfrm>
            <a:off x="3689133" y="1373335"/>
            <a:ext cx="7941194"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1" dirty="0"/>
              <a:t>Persona Snapshot</a:t>
            </a:r>
          </a:p>
        </p:txBody>
      </p:sp>
      <p:pic>
        <p:nvPicPr>
          <p:cNvPr id="14" name="Picture 13" descr="A person wearing a hard hat&#10;&#10;AI-generated content may be incorrect.">
            <a:extLst>
              <a:ext uri="{FF2B5EF4-FFF2-40B4-BE49-F238E27FC236}">
                <a16:creationId xmlns:a16="http://schemas.microsoft.com/office/drawing/2014/main" id="{6FC7279A-D90F-6835-6016-DF20C464E443}"/>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6836" b="97526" l="2637" r="90430">
                        <a14:foregroundMark x1="51074" y1="7031" x2="51074" y2="7422"/>
                        <a14:foregroundMark x1="70996" y1="47526" x2="70508" y2="97656"/>
                        <a14:foregroundMark x1="80957" y1="54948" x2="88477" y2="93490"/>
                        <a14:foregroundMark x1="87500" y1="67904" x2="90430" y2="79036"/>
                        <a14:foregroundMark x1="90430" y1="79036" x2="90430" y2="79036"/>
                        <a14:foregroundMark x1="25879" y1="61003" x2="33691" y2="96745"/>
                        <a14:foregroundMark x1="20605" y1="52799" x2="2637" y2="69206"/>
                        <a14:foregroundMark x1="2637" y1="69206" x2="7129" y2="91146"/>
                        <a14:foregroundMark x1="45215" y1="78646" x2="45801" y2="83138"/>
                        <a14:foregroundMark x1="56543" y1="76237" x2="64355" y2="84440"/>
                        <a14:foregroundMark x1="49902" y1="76563" x2="51172" y2="79688"/>
                      </a14:backgroundRemoval>
                    </a14:imgEffect>
                  </a14:imgLayer>
                </a14:imgProps>
              </a:ext>
              <a:ext uri="{28A0092B-C50C-407E-A947-70E740481C1C}">
                <a14:useLocalDpi xmlns:a14="http://schemas.microsoft.com/office/drawing/2010/main" val="0"/>
              </a:ext>
            </a:extLst>
          </a:blip>
          <a:stretch>
            <a:fillRect/>
          </a:stretch>
        </p:blipFill>
        <p:spPr>
          <a:xfrm>
            <a:off x="314111" y="942563"/>
            <a:ext cx="3656353" cy="545157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34952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14" name="Picture 4113">
            <a:extLst>
              <a:ext uri="{FF2B5EF4-FFF2-40B4-BE49-F238E27FC236}">
                <a16:creationId xmlns:a16="http://schemas.microsoft.com/office/drawing/2014/main" id="{EB361319-1113-E46D-B5FB-378033689301}"/>
              </a:ext>
            </a:extLst>
          </p:cNvPr>
          <p:cNvPicPr>
            <a:picLocks noChangeAspect="1"/>
          </p:cNvPicPr>
          <p:nvPr/>
        </p:nvPicPr>
        <p:blipFill>
          <a:blip r:embed="rId2">
            <a:duotone>
              <a:schemeClr val="bg2">
                <a:shade val="45000"/>
                <a:satMod val="135000"/>
              </a:schemeClr>
              <a:prstClr val="white"/>
            </a:duotone>
          </a:blip>
          <a:stretch>
            <a:fillRect/>
          </a:stretch>
        </p:blipFill>
        <p:spPr>
          <a:xfrm>
            <a:off x="0" y="0"/>
            <a:ext cx="12192000" cy="7363968"/>
          </a:xfrm>
          <a:prstGeom prst="rect">
            <a:avLst/>
          </a:prstGeom>
        </p:spPr>
      </p:pic>
      <p:pic>
        <p:nvPicPr>
          <p:cNvPr id="10" name="Picture 9">
            <a:extLst>
              <a:ext uri="{FF2B5EF4-FFF2-40B4-BE49-F238E27FC236}">
                <a16:creationId xmlns:a16="http://schemas.microsoft.com/office/drawing/2014/main" id="{7350BEDE-557A-91A3-6AC2-F99DC3A8F17A}"/>
              </a:ext>
            </a:extLst>
          </p:cNvPr>
          <p:cNvPicPr>
            <a:picLocks noChangeAspect="1"/>
          </p:cNvPicPr>
          <p:nvPr/>
        </p:nvPicPr>
        <p:blipFill rotWithShape="1">
          <a:blip r:embed="rId3">
            <a:extLst>
              <a:ext uri="{28A0092B-C50C-407E-A947-70E740481C1C}">
                <a14:useLocalDpi xmlns:a14="http://schemas.microsoft.com/office/drawing/2010/main" val="0"/>
              </a:ext>
            </a:extLst>
          </a:blip>
          <a:srcRect b="21480"/>
          <a:stretch/>
        </p:blipFill>
        <p:spPr>
          <a:xfrm>
            <a:off x="10810658" y="419532"/>
            <a:ext cx="913821" cy="864296"/>
          </a:xfrm>
          <a:prstGeom prst="rect">
            <a:avLst/>
          </a:prstGeom>
        </p:spPr>
      </p:pic>
      <p:cxnSp>
        <p:nvCxnSpPr>
          <p:cNvPr id="11" name="Straight Connector 10">
            <a:extLst>
              <a:ext uri="{FF2B5EF4-FFF2-40B4-BE49-F238E27FC236}">
                <a16:creationId xmlns:a16="http://schemas.microsoft.com/office/drawing/2014/main" id="{B24CA337-82D4-011A-BA2A-E2E919D50368}"/>
              </a:ext>
            </a:extLst>
          </p:cNvPr>
          <p:cNvCxnSpPr>
            <a:cxnSpLocks/>
            <a:endCxn id="10" idx="1"/>
          </p:cNvCxnSpPr>
          <p:nvPr/>
        </p:nvCxnSpPr>
        <p:spPr>
          <a:xfrm flipV="1">
            <a:off x="318977" y="851680"/>
            <a:ext cx="10491681" cy="29471"/>
          </a:xfrm>
          <a:prstGeom prst="line">
            <a:avLst/>
          </a:prstGeom>
          <a:ln w="38100">
            <a:solidFill>
              <a:srgbClr val="090A3A"/>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7FCBE06-9349-D608-61D9-0448A1AEF6EA}"/>
              </a:ext>
            </a:extLst>
          </p:cNvPr>
          <p:cNvCxnSpPr>
            <a:cxnSpLocks/>
          </p:cNvCxnSpPr>
          <p:nvPr/>
        </p:nvCxnSpPr>
        <p:spPr>
          <a:xfrm>
            <a:off x="318977" y="6467862"/>
            <a:ext cx="11323674" cy="0"/>
          </a:xfrm>
          <a:prstGeom prst="line">
            <a:avLst/>
          </a:prstGeom>
          <a:ln w="38100">
            <a:solidFill>
              <a:srgbClr val="FF44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4DEA1D5-C5A4-B4D6-E480-6B719110BBA1}"/>
              </a:ext>
            </a:extLst>
          </p:cNvPr>
          <p:cNvSpPr txBox="1"/>
          <p:nvPr/>
        </p:nvSpPr>
        <p:spPr>
          <a:xfrm>
            <a:off x="230459" y="467952"/>
            <a:ext cx="10460729" cy="461665"/>
          </a:xfrm>
          <a:prstGeom prst="rect">
            <a:avLst/>
          </a:prstGeom>
          <a:noFill/>
        </p:spPr>
        <p:txBody>
          <a:bodyPr wrap="square">
            <a:spAutoFit/>
          </a:bodyPr>
          <a:lstStyle/>
          <a:p>
            <a:r>
              <a:rPr lang="en-US" sz="2400" b="1" dirty="0"/>
              <a:t>LONG-TERM FOREIGN CONTRACTOR</a:t>
            </a:r>
            <a:endParaRPr lang="en-GB" sz="2400" b="1" dirty="0"/>
          </a:p>
        </p:txBody>
      </p:sp>
      <p:sp>
        <p:nvSpPr>
          <p:cNvPr id="20" name="Rectangle 19">
            <a:extLst>
              <a:ext uri="{FF2B5EF4-FFF2-40B4-BE49-F238E27FC236}">
                <a16:creationId xmlns:a16="http://schemas.microsoft.com/office/drawing/2014/main" id="{D392CFEB-3382-79C8-A95B-737A513C6355}"/>
              </a:ext>
            </a:extLst>
          </p:cNvPr>
          <p:cNvSpPr/>
          <p:nvPr/>
        </p:nvSpPr>
        <p:spPr>
          <a:xfrm>
            <a:off x="3701455" y="1729089"/>
            <a:ext cx="7928872" cy="1725190"/>
          </a:xfrm>
          <a:prstGeom prst="rect">
            <a:avLst/>
          </a:prstGeom>
          <a:solidFill>
            <a:schemeClr val="bg1">
              <a:lumMod val="95000"/>
            </a:schemeClr>
          </a:solidFill>
          <a:ln w="12700">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GB" sz="1800" dirty="0">
              <a:latin typeface="OCR A Extended" panose="02010509020102010303" pitchFamily="50" charset="0"/>
            </a:endParaRPr>
          </a:p>
        </p:txBody>
      </p:sp>
      <p:sp>
        <p:nvSpPr>
          <p:cNvPr id="15" name="TextBox 14">
            <a:extLst>
              <a:ext uri="{FF2B5EF4-FFF2-40B4-BE49-F238E27FC236}">
                <a16:creationId xmlns:a16="http://schemas.microsoft.com/office/drawing/2014/main" id="{B2385B85-153D-D8F5-17F5-2E25F885205F}"/>
              </a:ext>
            </a:extLst>
          </p:cNvPr>
          <p:cNvSpPr txBox="1"/>
          <p:nvPr/>
        </p:nvSpPr>
        <p:spPr>
          <a:xfrm>
            <a:off x="4836783" y="1857890"/>
            <a:ext cx="2516311"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Name</a:t>
            </a:r>
            <a:r>
              <a:rPr lang="en-GB" sz="1200" dirty="0">
                <a:latin typeface="OCR A Extended" panose="02010509020102010303" pitchFamily="50" charset="0"/>
              </a:rPr>
              <a:t> </a:t>
            </a:r>
            <a:endParaRPr lang="en-GB" sz="1200" dirty="0"/>
          </a:p>
        </p:txBody>
      </p:sp>
      <p:sp>
        <p:nvSpPr>
          <p:cNvPr id="17" name="TextBox 16">
            <a:extLst>
              <a:ext uri="{FF2B5EF4-FFF2-40B4-BE49-F238E27FC236}">
                <a16:creationId xmlns:a16="http://schemas.microsoft.com/office/drawing/2014/main" id="{B04611AD-A3B5-C9CE-761F-FC12682C1F00}"/>
              </a:ext>
            </a:extLst>
          </p:cNvPr>
          <p:cNvSpPr txBox="1"/>
          <p:nvPr/>
        </p:nvSpPr>
        <p:spPr>
          <a:xfrm>
            <a:off x="7096508" y="1830982"/>
            <a:ext cx="2756942"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Nabil </a:t>
            </a:r>
            <a:r>
              <a:rPr lang="en-GB" sz="1200" dirty="0" err="1">
                <a:latin typeface="OCR A Extended" panose="02010509020102010303" pitchFamily="50" charset="0"/>
              </a:rPr>
              <a:t>Benyamina</a:t>
            </a:r>
            <a:endParaRPr lang="en-GB" sz="1200" dirty="0">
              <a:latin typeface="OCR A Extended" panose="02010509020102010303" pitchFamily="50" charset="0"/>
            </a:endParaRPr>
          </a:p>
        </p:txBody>
      </p:sp>
      <p:sp>
        <p:nvSpPr>
          <p:cNvPr id="21" name="TextBox 20">
            <a:extLst>
              <a:ext uri="{FF2B5EF4-FFF2-40B4-BE49-F238E27FC236}">
                <a16:creationId xmlns:a16="http://schemas.microsoft.com/office/drawing/2014/main" id="{8BCE26EB-2030-5BEA-3972-45CF5D1A5833}"/>
              </a:ext>
            </a:extLst>
          </p:cNvPr>
          <p:cNvSpPr txBox="1"/>
          <p:nvPr/>
        </p:nvSpPr>
        <p:spPr>
          <a:xfrm>
            <a:off x="4836783" y="2094917"/>
            <a:ext cx="2504897"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Nationality</a:t>
            </a:r>
            <a:r>
              <a:rPr lang="en-GB" sz="1200" dirty="0">
                <a:latin typeface="OCR A Extended" panose="02010509020102010303" pitchFamily="50" charset="0"/>
              </a:rPr>
              <a:t> </a:t>
            </a:r>
            <a:endParaRPr lang="en-GB" sz="1200" dirty="0"/>
          </a:p>
        </p:txBody>
      </p:sp>
      <p:sp>
        <p:nvSpPr>
          <p:cNvPr id="22" name="TextBox 21">
            <a:extLst>
              <a:ext uri="{FF2B5EF4-FFF2-40B4-BE49-F238E27FC236}">
                <a16:creationId xmlns:a16="http://schemas.microsoft.com/office/drawing/2014/main" id="{D91D13CD-2D44-CDFE-C6A4-1D3BF2510CB1}"/>
              </a:ext>
            </a:extLst>
          </p:cNvPr>
          <p:cNvSpPr txBox="1"/>
          <p:nvPr/>
        </p:nvSpPr>
        <p:spPr>
          <a:xfrm>
            <a:off x="7096509" y="2074043"/>
            <a:ext cx="2756941"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Algerian</a:t>
            </a:r>
          </a:p>
        </p:txBody>
      </p:sp>
      <p:sp>
        <p:nvSpPr>
          <p:cNvPr id="23" name="TextBox 22">
            <a:extLst>
              <a:ext uri="{FF2B5EF4-FFF2-40B4-BE49-F238E27FC236}">
                <a16:creationId xmlns:a16="http://schemas.microsoft.com/office/drawing/2014/main" id="{CDE783D2-C4EB-6ED7-71FA-CD7223F4EFD7}"/>
              </a:ext>
            </a:extLst>
          </p:cNvPr>
          <p:cNvSpPr txBox="1"/>
          <p:nvPr/>
        </p:nvSpPr>
        <p:spPr>
          <a:xfrm>
            <a:off x="4836783" y="2331944"/>
            <a:ext cx="2504897"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Role Type</a:t>
            </a:r>
            <a:endParaRPr lang="en-GB" sz="1200" dirty="0"/>
          </a:p>
        </p:txBody>
      </p:sp>
      <p:sp>
        <p:nvSpPr>
          <p:cNvPr id="24" name="TextBox 23">
            <a:extLst>
              <a:ext uri="{FF2B5EF4-FFF2-40B4-BE49-F238E27FC236}">
                <a16:creationId xmlns:a16="http://schemas.microsoft.com/office/drawing/2014/main" id="{4F5E592F-055B-3C3F-F71C-C5309FDCFE0D}"/>
              </a:ext>
            </a:extLst>
          </p:cNvPr>
          <p:cNvSpPr txBox="1"/>
          <p:nvPr/>
        </p:nvSpPr>
        <p:spPr>
          <a:xfrm>
            <a:off x="7096505" y="2296185"/>
            <a:ext cx="3003935"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Long-Term Foreign Contractor</a:t>
            </a:r>
          </a:p>
        </p:txBody>
      </p:sp>
      <p:sp>
        <p:nvSpPr>
          <p:cNvPr id="27" name="TextBox 26">
            <a:extLst>
              <a:ext uri="{FF2B5EF4-FFF2-40B4-BE49-F238E27FC236}">
                <a16:creationId xmlns:a16="http://schemas.microsoft.com/office/drawing/2014/main" id="{0A177BAD-8257-568E-89A3-08471EC92227}"/>
              </a:ext>
            </a:extLst>
          </p:cNvPr>
          <p:cNvSpPr txBox="1"/>
          <p:nvPr/>
        </p:nvSpPr>
        <p:spPr>
          <a:xfrm>
            <a:off x="4836783" y="2568971"/>
            <a:ext cx="251630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Typical Role</a:t>
            </a:r>
            <a:endParaRPr lang="en-GB" sz="1200" dirty="0"/>
          </a:p>
        </p:txBody>
      </p:sp>
      <p:sp>
        <p:nvSpPr>
          <p:cNvPr id="28" name="TextBox 27">
            <a:extLst>
              <a:ext uri="{FF2B5EF4-FFF2-40B4-BE49-F238E27FC236}">
                <a16:creationId xmlns:a16="http://schemas.microsoft.com/office/drawing/2014/main" id="{D730C4D2-ECB6-4423-541D-3F2742C6B99F}"/>
              </a:ext>
            </a:extLst>
          </p:cNvPr>
          <p:cNvSpPr txBox="1"/>
          <p:nvPr/>
        </p:nvSpPr>
        <p:spPr>
          <a:xfrm>
            <a:off x="7096506" y="2537392"/>
            <a:ext cx="3003933"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Senior Drilling &amp; Mud Engineer</a:t>
            </a:r>
          </a:p>
        </p:txBody>
      </p:sp>
      <p:sp>
        <p:nvSpPr>
          <p:cNvPr id="29" name="TextBox 28">
            <a:extLst>
              <a:ext uri="{FF2B5EF4-FFF2-40B4-BE49-F238E27FC236}">
                <a16:creationId xmlns:a16="http://schemas.microsoft.com/office/drawing/2014/main" id="{6472B352-482A-D892-3758-0CABCF5D28AE}"/>
              </a:ext>
            </a:extLst>
          </p:cNvPr>
          <p:cNvSpPr txBox="1"/>
          <p:nvPr/>
        </p:nvSpPr>
        <p:spPr>
          <a:xfrm>
            <a:off x="4836783" y="2805998"/>
            <a:ext cx="251630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Assignment Duration</a:t>
            </a:r>
            <a:r>
              <a:rPr lang="en-GB" sz="1200" dirty="0">
                <a:latin typeface="OCR A Extended" panose="02010509020102010303" pitchFamily="50" charset="0"/>
              </a:rPr>
              <a:t> </a:t>
            </a:r>
            <a:endParaRPr lang="en-GB" sz="1200" dirty="0"/>
          </a:p>
        </p:txBody>
      </p:sp>
      <p:sp>
        <p:nvSpPr>
          <p:cNvPr id="30" name="TextBox 29">
            <a:extLst>
              <a:ext uri="{FF2B5EF4-FFF2-40B4-BE49-F238E27FC236}">
                <a16:creationId xmlns:a16="http://schemas.microsoft.com/office/drawing/2014/main" id="{7909B4FF-FB0F-BA62-9700-EDDCCFD28299}"/>
              </a:ext>
            </a:extLst>
          </p:cNvPr>
          <p:cNvSpPr txBox="1"/>
          <p:nvPr/>
        </p:nvSpPr>
        <p:spPr>
          <a:xfrm>
            <a:off x="7096506" y="2797297"/>
            <a:ext cx="2756942"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12+ months</a:t>
            </a:r>
          </a:p>
        </p:txBody>
      </p:sp>
      <p:sp>
        <p:nvSpPr>
          <p:cNvPr id="31" name="TextBox 30">
            <a:extLst>
              <a:ext uri="{FF2B5EF4-FFF2-40B4-BE49-F238E27FC236}">
                <a16:creationId xmlns:a16="http://schemas.microsoft.com/office/drawing/2014/main" id="{4C9D5F1F-4C4A-293C-5679-2480D7D1D3D0}"/>
              </a:ext>
            </a:extLst>
          </p:cNvPr>
          <p:cNvSpPr txBox="1"/>
          <p:nvPr/>
        </p:nvSpPr>
        <p:spPr>
          <a:xfrm>
            <a:off x="4836783" y="3043026"/>
            <a:ext cx="250489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Managed by</a:t>
            </a:r>
            <a:r>
              <a:rPr lang="en-GB" sz="1200" dirty="0">
                <a:latin typeface="OCR A Extended" panose="02010509020102010303" pitchFamily="50" charset="0"/>
              </a:rPr>
              <a:t> </a:t>
            </a:r>
            <a:endParaRPr lang="en-GB" sz="1200" dirty="0"/>
          </a:p>
        </p:txBody>
      </p:sp>
      <p:sp>
        <p:nvSpPr>
          <p:cNvPr id="32" name="TextBox 31">
            <a:extLst>
              <a:ext uri="{FF2B5EF4-FFF2-40B4-BE49-F238E27FC236}">
                <a16:creationId xmlns:a16="http://schemas.microsoft.com/office/drawing/2014/main" id="{50099B73-1EC0-0A16-2D8B-6C341B4DFF53}"/>
              </a:ext>
            </a:extLst>
          </p:cNvPr>
          <p:cNvSpPr txBox="1"/>
          <p:nvPr/>
        </p:nvSpPr>
        <p:spPr>
          <a:xfrm>
            <a:off x="7096506" y="3030143"/>
            <a:ext cx="2756942"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Dawaam</a:t>
            </a:r>
          </a:p>
        </p:txBody>
      </p:sp>
      <p:grpSp>
        <p:nvGrpSpPr>
          <p:cNvPr id="4110" name="Group 4109">
            <a:extLst>
              <a:ext uri="{FF2B5EF4-FFF2-40B4-BE49-F238E27FC236}">
                <a16:creationId xmlns:a16="http://schemas.microsoft.com/office/drawing/2014/main" id="{B240977D-0003-6DCB-8CFC-4D720F9C1FC2}"/>
              </a:ext>
            </a:extLst>
          </p:cNvPr>
          <p:cNvGrpSpPr/>
          <p:nvPr/>
        </p:nvGrpSpPr>
        <p:grpSpPr>
          <a:xfrm>
            <a:off x="4088783" y="1910533"/>
            <a:ext cx="115076" cy="1350299"/>
            <a:chOff x="3273864" y="1448891"/>
            <a:chExt cx="115076" cy="1350299"/>
          </a:xfrm>
        </p:grpSpPr>
        <p:sp>
          <p:nvSpPr>
            <p:cNvPr id="50" name="Oval 49">
              <a:extLst>
                <a:ext uri="{FF2B5EF4-FFF2-40B4-BE49-F238E27FC236}">
                  <a16:creationId xmlns:a16="http://schemas.microsoft.com/office/drawing/2014/main" id="{07586A1B-5FA8-0A1C-F834-1FA35B968ADA}"/>
                </a:ext>
              </a:extLst>
            </p:cNvPr>
            <p:cNvSpPr/>
            <p:nvPr/>
          </p:nvSpPr>
          <p:spPr>
            <a:xfrm>
              <a:off x="3284480" y="1448891"/>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1" name="Oval 50">
              <a:extLst>
                <a:ext uri="{FF2B5EF4-FFF2-40B4-BE49-F238E27FC236}">
                  <a16:creationId xmlns:a16="http://schemas.microsoft.com/office/drawing/2014/main" id="{3A7A1272-136A-C9C8-7D54-580E6F8821D9}"/>
                </a:ext>
              </a:extLst>
            </p:cNvPr>
            <p:cNvSpPr/>
            <p:nvPr/>
          </p:nvSpPr>
          <p:spPr>
            <a:xfrm>
              <a:off x="3279172" y="1724830"/>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2" name="Oval 51">
              <a:extLst>
                <a:ext uri="{FF2B5EF4-FFF2-40B4-BE49-F238E27FC236}">
                  <a16:creationId xmlns:a16="http://schemas.microsoft.com/office/drawing/2014/main" id="{4DE4D190-24DF-CED9-B092-C69EA5DFE9B9}"/>
                </a:ext>
              </a:extLst>
            </p:cNvPr>
            <p:cNvSpPr/>
            <p:nvPr/>
          </p:nvSpPr>
          <p:spPr>
            <a:xfrm>
              <a:off x="3279172" y="1952610"/>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3" name="Oval 52">
              <a:extLst>
                <a:ext uri="{FF2B5EF4-FFF2-40B4-BE49-F238E27FC236}">
                  <a16:creationId xmlns:a16="http://schemas.microsoft.com/office/drawing/2014/main" id="{C717B15F-00DB-8F16-323F-D23BE09E7B80}"/>
                </a:ext>
              </a:extLst>
            </p:cNvPr>
            <p:cNvSpPr/>
            <p:nvPr/>
          </p:nvSpPr>
          <p:spPr>
            <a:xfrm>
              <a:off x="3273864" y="2228549"/>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4" name="Oval 53">
              <a:extLst>
                <a:ext uri="{FF2B5EF4-FFF2-40B4-BE49-F238E27FC236}">
                  <a16:creationId xmlns:a16="http://schemas.microsoft.com/office/drawing/2014/main" id="{4BB6E52A-1D67-0FCB-D50F-4925FFB96536}"/>
                </a:ext>
              </a:extLst>
            </p:cNvPr>
            <p:cNvSpPr/>
            <p:nvPr/>
          </p:nvSpPr>
          <p:spPr>
            <a:xfrm>
              <a:off x="3280109" y="2457385"/>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5" name="Oval 54">
              <a:extLst>
                <a:ext uri="{FF2B5EF4-FFF2-40B4-BE49-F238E27FC236}">
                  <a16:creationId xmlns:a16="http://schemas.microsoft.com/office/drawing/2014/main" id="{E72F46E1-D6AA-951D-B4FB-D71867FA140A}"/>
                </a:ext>
              </a:extLst>
            </p:cNvPr>
            <p:cNvSpPr/>
            <p:nvPr/>
          </p:nvSpPr>
          <p:spPr>
            <a:xfrm>
              <a:off x="3274801" y="2710741"/>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grpSp>
      <p:sp>
        <p:nvSpPr>
          <p:cNvPr id="18" name="Rectangle 17">
            <a:extLst>
              <a:ext uri="{FF2B5EF4-FFF2-40B4-BE49-F238E27FC236}">
                <a16:creationId xmlns:a16="http://schemas.microsoft.com/office/drawing/2014/main" id="{2858DCF6-9B8D-6922-568F-9785892F9A64}"/>
              </a:ext>
            </a:extLst>
          </p:cNvPr>
          <p:cNvSpPr/>
          <p:nvPr/>
        </p:nvSpPr>
        <p:spPr>
          <a:xfrm>
            <a:off x="3689130" y="3836989"/>
            <a:ext cx="7953521" cy="2483426"/>
          </a:xfrm>
          <a:prstGeom prst="rect">
            <a:avLst/>
          </a:prstGeom>
          <a:solidFill>
            <a:schemeClr val="bg1"/>
          </a:solidFill>
          <a:ln w="3175">
            <a:solidFill>
              <a:schemeClr val="tx1"/>
            </a:solidFill>
          </a:ln>
          <a:effectLst>
            <a:innerShdw blurRad="63500" dist="50800" dir="27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7" name="TextBox 56">
            <a:extLst>
              <a:ext uri="{FF2B5EF4-FFF2-40B4-BE49-F238E27FC236}">
                <a16:creationId xmlns:a16="http://schemas.microsoft.com/office/drawing/2014/main" id="{0EF74922-ED19-9D00-2BCB-26B4E113F681}"/>
              </a:ext>
            </a:extLst>
          </p:cNvPr>
          <p:cNvSpPr txBox="1"/>
          <p:nvPr/>
        </p:nvSpPr>
        <p:spPr>
          <a:xfrm>
            <a:off x="4495263" y="3907437"/>
            <a:ext cx="5861311" cy="2188804"/>
          </a:xfrm>
          <a:prstGeom prst="rect">
            <a:avLst/>
          </a:prstGeom>
          <a:noFill/>
        </p:spPr>
        <p:txBody>
          <a:bodyPr wrap="square">
            <a:spAutoFit/>
          </a:bodyPr>
          <a:lstStyle/>
          <a:p>
            <a:pPr>
              <a:lnSpc>
                <a:spcPct val="200000"/>
              </a:lnSpc>
            </a:pPr>
            <a:r>
              <a:rPr lang="en-GB" sz="1400" b="1" dirty="0">
                <a:latin typeface="Aptos" panose="020B0004020202020204" pitchFamily="34" charset="0"/>
              </a:rPr>
              <a:t>Visa &amp; Residency Permit Processing</a:t>
            </a:r>
          </a:p>
          <a:p>
            <a:pPr>
              <a:lnSpc>
                <a:spcPct val="200000"/>
              </a:lnSpc>
            </a:pPr>
            <a:r>
              <a:rPr lang="en-GB" sz="1400" b="1" dirty="0">
                <a:latin typeface="Aptos" panose="020B0004020202020204" pitchFamily="34" charset="0"/>
              </a:rPr>
              <a:t>Desert Pass </a:t>
            </a:r>
          </a:p>
          <a:p>
            <a:pPr>
              <a:lnSpc>
                <a:spcPct val="200000"/>
              </a:lnSpc>
            </a:pPr>
            <a:r>
              <a:rPr lang="en-GB" sz="1400" b="1" dirty="0">
                <a:latin typeface="Aptos" panose="020B0004020202020204" pitchFamily="34" charset="0"/>
              </a:rPr>
              <a:t>On-time payroll &amp; tax/social security compliance</a:t>
            </a:r>
          </a:p>
          <a:p>
            <a:pPr>
              <a:lnSpc>
                <a:spcPct val="200000"/>
              </a:lnSpc>
            </a:pPr>
            <a:r>
              <a:rPr lang="en-GB" sz="1400" b="1" dirty="0">
                <a:latin typeface="Aptos" panose="020B0004020202020204" pitchFamily="34" charset="0"/>
              </a:rPr>
              <a:t>Administrative support (flights, accommodation, documentation)</a:t>
            </a:r>
          </a:p>
          <a:p>
            <a:pPr>
              <a:lnSpc>
                <a:spcPct val="200000"/>
              </a:lnSpc>
            </a:pPr>
            <a:r>
              <a:rPr lang="en-GB" sz="1400" b="1" dirty="0">
                <a:latin typeface="Aptos" panose="020B0004020202020204" pitchFamily="34" charset="0"/>
              </a:rPr>
              <a:t>Covered under </a:t>
            </a:r>
            <a:r>
              <a:rPr lang="en-GB" sz="1400" b="1" dirty="0" err="1">
                <a:latin typeface="Aptos" panose="020B0004020202020204" pitchFamily="34" charset="0"/>
              </a:rPr>
              <a:t>Dawaam’s</a:t>
            </a:r>
            <a:r>
              <a:rPr lang="en-GB" sz="1400" b="1" dirty="0">
                <a:latin typeface="Aptos" panose="020B0004020202020204" pitchFamily="34" charset="0"/>
              </a:rPr>
              <a:t> active liability &amp; employer insurance</a:t>
            </a:r>
            <a:endParaRPr lang="en-GB" sz="1400" dirty="0">
              <a:latin typeface="Aptos" panose="020B0004020202020204" pitchFamily="34" charset="0"/>
            </a:endParaRPr>
          </a:p>
        </p:txBody>
      </p:sp>
      <p:sp>
        <p:nvSpPr>
          <p:cNvPr id="61" name="Rectangle 60">
            <a:extLst>
              <a:ext uri="{FF2B5EF4-FFF2-40B4-BE49-F238E27FC236}">
                <a16:creationId xmlns:a16="http://schemas.microsoft.com/office/drawing/2014/main" id="{154908F6-6A91-4ABA-A273-F94C7167C4A2}"/>
              </a:ext>
            </a:extLst>
          </p:cNvPr>
          <p:cNvSpPr/>
          <p:nvPr/>
        </p:nvSpPr>
        <p:spPr>
          <a:xfrm>
            <a:off x="3701455" y="3480505"/>
            <a:ext cx="7941196"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b="1" dirty="0"/>
              <a:t>Operational Value Delivered by Dawaam</a:t>
            </a:r>
            <a:endParaRPr lang="en-GB" dirty="0"/>
          </a:p>
        </p:txBody>
      </p:sp>
      <p:sp>
        <p:nvSpPr>
          <p:cNvPr id="62" name="Rectangle 61">
            <a:extLst>
              <a:ext uri="{FF2B5EF4-FFF2-40B4-BE49-F238E27FC236}">
                <a16:creationId xmlns:a16="http://schemas.microsoft.com/office/drawing/2014/main" id="{07E3F2D4-4C92-1897-7C0A-C3D325245DEA}"/>
              </a:ext>
            </a:extLst>
          </p:cNvPr>
          <p:cNvSpPr/>
          <p:nvPr/>
        </p:nvSpPr>
        <p:spPr>
          <a:xfrm>
            <a:off x="3689133" y="1373335"/>
            <a:ext cx="7941194"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1" dirty="0"/>
              <a:t>Persona Snapshot</a:t>
            </a:r>
          </a:p>
        </p:txBody>
      </p:sp>
      <p:pic>
        <p:nvPicPr>
          <p:cNvPr id="2" name="Picture 1" descr="A person in an orange hard hat&#10;&#10;AI-generated content may be incorrect.">
            <a:extLst>
              <a:ext uri="{FF2B5EF4-FFF2-40B4-BE49-F238E27FC236}">
                <a16:creationId xmlns:a16="http://schemas.microsoft.com/office/drawing/2014/main" id="{D879EBBF-586F-11C0-F391-8DA72E2855FB}"/>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4948" b="98503" l="9277" r="93750">
                        <a14:foregroundMark x1="47168" y1="10677" x2="47168" y2="10677"/>
                        <a14:foregroundMark x1="48730" y1="10612" x2="52930" y2="18164"/>
                        <a14:foregroundMark x1="53418" y1="10482" x2="59082" y2="20833"/>
                        <a14:foregroundMark x1="57813" y1="9701" x2="64941" y2="16862"/>
                        <a14:foregroundMark x1="57715" y1="8073" x2="47461" y2="6706"/>
                        <a14:foregroundMark x1="50586" y1="5208" x2="41016" y2="15690"/>
                        <a14:foregroundMark x1="41016" y1="15690" x2="40332" y2="17904"/>
                        <a14:foregroundMark x1="39648" y1="12760" x2="35938" y2="15885"/>
                        <a14:foregroundMark x1="47461" y1="18880" x2="50098" y2="76237"/>
                        <a14:foregroundMark x1="57227" y1="54883" x2="57520" y2="78971"/>
                        <a14:foregroundMark x1="67578" y1="55729" x2="68848" y2="73958"/>
                        <a14:foregroundMark x1="78125" y1="55534" x2="85059" y2="74154"/>
                        <a14:foregroundMark x1="85059" y1="74154" x2="39844" y2="92773"/>
                        <a14:foregroundMark x1="38086" y1="89974" x2="20703" y2="82617"/>
                        <a14:foregroundMark x1="20703" y1="82617" x2="12500" y2="65495"/>
                        <a14:foregroundMark x1="12500" y1="65495" x2="29004" y2="48242"/>
                        <a14:foregroundMark x1="73242" y1="48828" x2="85059" y2="54753"/>
                        <a14:foregroundMark x1="85059" y1="54753" x2="91699" y2="68229"/>
                        <a14:foregroundMark x1="70605" y1="47396" x2="70996" y2="53320"/>
                        <a14:foregroundMark x1="72266" y1="44271" x2="72266" y2="44271"/>
                        <a14:foregroundMark x1="52441" y1="90299" x2="52441" y2="90299"/>
                        <a14:foregroundMark x1="49609" y1="94271" x2="34180" y2="93490"/>
                        <a14:foregroundMark x1="34180" y1="93490" x2="33691" y2="93750"/>
                        <a14:foregroundMark x1="88965" y1="78060" x2="63477" y2="87370"/>
                        <a14:foregroundMark x1="92676" y1="76563" x2="93750" y2="80013"/>
                        <a14:foregroundMark x1="72266" y1="45378" x2="71875" y2="44727"/>
                        <a14:foregroundMark x1="24805" y1="95443" x2="63379" y2="98503"/>
                        <a14:foregroundMark x1="25879" y1="97656" x2="18457" y2="98177"/>
                        <a14:foregroundMark x1="9570" y1="68034" x2="9277" y2="72591"/>
                      </a14:backgroundRemoval>
                    </a14:imgEffect>
                  </a14:imgLayer>
                </a14:imgProps>
              </a:ext>
              <a:ext uri="{28A0092B-C50C-407E-A947-70E740481C1C}">
                <a14:useLocalDpi xmlns:a14="http://schemas.microsoft.com/office/drawing/2010/main" val="0"/>
              </a:ext>
            </a:extLst>
          </a:blip>
          <a:stretch>
            <a:fillRect/>
          </a:stretch>
        </p:blipFill>
        <p:spPr>
          <a:xfrm>
            <a:off x="318977" y="718440"/>
            <a:ext cx="3731531" cy="5597297"/>
          </a:xfrm>
          <a:prstGeom prst="rect">
            <a:avLst/>
          </a:prstGeom>
          <a:ln>
            <a:noFill/>
          </a:ln>
          <a:effectLst>
            <a:outerShdw blurRad="292100" dist="139700" dir="2700000" algn="tl" rotWithShape="0">
              <a:srgbClr val="333333">
                <a:alpha val="65000"/>
              </a:srgbClr>
            </a:outerShdw>
          </a:effectLst>
        </p:spPr>
      </p:pic>
      <p:grpSp>
        <p:nvGrpSpPr>
          <p:cNvPr id="5" name="Group 4">
            <a:extLst>
              <a:ext uri="{FF2B5EF4-FFF2-40B4-BE49-F238E27FC236}">
                <a16:creationId xmlns:a16="http://schemas.microsoft.com/office/drawing/2014/main" id="{8153D2FB-2374-F46C-51F1-0CFB2EE2F98F}"/>
              </a:ext>
            </a:extLst>
          </p:cNvPr>
          <p:cNvGrpSpPr/>
          <p:nvPr/>
        </p:nvGrpSpPr>
        <p:grpSpPr>
          <a:xfrm>
            <a:off x="4138804" y="4123569"/>
            <a:ext cx="284107" cy="1880944"/>
            <a:chOff x="4138804" y="4123569"/>
            <a:chExt cx="284107" cy="1880944"/>
          </a:xfrm>
        </p:grpSpPr>
        <p:pic>
          <p:nvPicPr>
            <p:cNvPr id="6" name="Graphic 5" descr="Checkmark with solid fill">
              <a:extLst>
                <a:ext uri="{FF2B5EF4-FFF2-40B4-BE49-F238E27FC236}">
                  <a16:creationId xmlns:a16="http://schemas.microsoft.com/office/drawing/2014/main" id="{0DD70AF0-B0D1-AD9C-8D70-6F70B89BCC8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145933" y="4123569"/>
              <a:ext cx="276978" cy="265022"/>
            </a:xfrm>
            <a:prstGeom prst="rect">
              <a:avLst/>
            </a:prstGeom>
          </p:spPr>
        </p:pic>
        <p:pic>
          <p:nvPicPr>
            <p:cNvPr id="7" name="Graphic 6" descr="Checkmark with solid fill">
              <a:extLst>
                <a:ext uri="{FF2B5EF4-FFF2-40B4-BE49-F238E27FC236}">
                  <a16:creationId xmlns:a16="http://schemas.microsoft.com/office/drawing/2014/main" id="{9ECBDE41-4D94-86E5-C0AD-853ACD449FB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145933" y="4502770"/>
              <a:ext cx="276978" cy="265022"/>
            </a:xfrm>
            <a:prstGeom prst="rect">
              <a:avLst/>
            </a:prstGeom>
          </p:spPr>
        </p:pic>
        <p:pic>
          <p:nvPicPr>
            <p:cNvPr id="8" name="Graphic 7" descr="Checkmark with solid fill">
              <a:extLst>
                <a:ext uri="{FF2B5EF4-FFF2-40B4-BE49-F238E27FC236}">
                  <a16:creationId xmlns:a16="http://schemas.microsoft.com/office/drawing/2014/main" id="{3074C8A8-F897-A292-CB24-F315F0A6A85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145933" y="4912944"/>
              <a:ext cx="276978" cy="265022"/>
            </a:xfrm>
            <a:prstGeom prst="rect">
              <a:avLst/>
            </a:prstGeom>
          </p:spPr>
        </p:pic>
        <p:pic>
          <p:nvPicPr>
            <p:cNvPr id="9" name="Graphic 8" descr="Checkmark with solid fill">
              <a:extLst>
                <a:ext uri="{FF2B5EF4-FFF2-40B4-BE49-F238E27FC236}">
                  <a16:creationId xmlns:a16="http://schemas.microsoft.com/office/drawing/2014/main" id="{BA0B8AD3-F0FC-7017-6E06-1B5CD4315B6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138804" y="5739491"/>
              <a:ext cx="276978" cy="265022"/>
            </a:xfrm>
            <a:prstGeom prst="rect">
              <a:avLst/>
            </a:prstGeom>
          </p:spPr>
        </p:pic>
        <p:pic>
          <p:nvPicPr>
            <p:cNvPr id="13" name="Graphic 12" descr="Checkmark with solid fill">
              <a:extLst>
                <a:ext uri="{FF2B5EF4-FFF2-40B4-BE49-F238E27FC236}">
                  <a16:creationId xmlns:a16="http://schemas.microsoft.com/office/drawing/2014/main" id="{50CDBA2F-411D-ECF6-F56E-7F9F36DA57F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145933" y="5330419"/>
              <a:ext cx="276978" cy="265022"/>
            </a:xfrm>
            <a:prstGeom prst="rect">
              <a:avLst/>
            </a:prstGeom>
          </p:spPr>
        </p:pic>
      </p:grpSp>
      <p:pic>
        <p:nvPicPr>
          <p:cNvPr id="16" name="Picture 4" descr="White page corner 23359940 PNG">
            <a:extLst>
              <a:ext uri="{FF2B5EF4-FFF2-40B4-BE49-F238E27FC236}">
                <a16:creationId xmlns:a16="http://schemas.microsoft.com/office/drawing/2014/main" id="{E337DAFC-F37B-25A4-DD01-07C0033C5AF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849778" y="2675036"/>
            <a:ext cx="778702" cy="778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43862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14" name="Picture 4113">
            <a:extLst>
              <a:ext uri="{FF2B5EF4-FFF2-40B4-BE49-F238E27FC236}">
                <a16:creationId xmlns:a16="http://schemas.microsoft.com/office/drawing/2014/main" id="{EB361319-1113-E46D-B5FB-378033689301}"/>
              </a:ext>
            </a:extLst>
          </p:cNvPr>
          <p:cNvPicPr>
            <a:picLocks noChangeAspect="1"/>
          </p:cNvPicPr>
          <p:nvPr/>
        </p:nvPicPr>
        <p:blipFill>
          <a:blip r:embed="rId3">
            <a:duotone>
              <a:schemeClr val="bg2">
                <a:shade val="45000"/>
                <a:satMod val="135000"/>
              </a:schemeClr>
              <a:prstClr val="white"/>
            </a:duotone>
          </a:blip>
          <a:stretch>
            <a:fillRect/>
          </a:stretch>
        </p:blipFill>
        <p:spPr>
          <a:xfrm>
            <a:off x="0" y="0"/>
            <a:ext cx="12192000" cy="7363968"/>
          </a:xfrm>
          <a:prstGeom prst="rect">
            <a:avLst/>
          </a:prstGeom>
        </p:spPr>
      </p:pic>
      <p:sp>
        <p:nvSpPr>
          <p:cNvPr id="16" name="Rectangle 15">
            <a:extLst>
              <a:ext uri="{FF2B5EF4-FFF2-40B4-BE49-F238E27FC236}">
                <a16:creationId xmlns:a16="http://schemas.microsoft.com/office/drawing/2014/main" id="{3CE1A865-E3A4-26D6-ECEF-417DD3B1A4A2}"/>
              </a:ext>
            </a:extLst>
          </p:cNvPr>
          <p:cNvSpPr/>
          <p:nvPr/>
        </p:nvSpPr>
        <p:spPr>
          <a:xfrm>
            <a:off x="3689130" y="3836989"/>
            <a:ext cx="7953521" cy="2483426"/>
          </a:xfrm>
          <a:prstGeom prst="rect">
            <a:avLst/>
          </a:prstGeom>
          <a:solidFill>
            <a:schemeClr val="bg1"/>
          </a:solidFill>
          <a:ln w="3175">
            <a:solidFill>
              <a:schemeClr val="tx1"/>
            </a:solidFill>
          </a:ln>
          <a:effectLst>
            <a:innerShdw blurRad="63500" dist="50800" dir="27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 name="Picture 9">
            <a:extLst>
              <a:ext uri="{FF2B5EF4-FFF2-40B4-BE49-F238E27FC236}">
                <a16:creationId xmlns:a16="http://schemas.microsoft.com/office/drawing/2014/main" id="{7350BEDE-557A-91A3-6AC2-F99DC3A8F17A}"/>
              </a:ext>
            </a:extLst>
          </p:cNvPr>
          <p:cNvPicPr>
            <a:picLocks noChangeAspect="1"/>
          </p:cNvPicPr>
          <p:nvPr/>
        </p:nvPicPr>
        <p:blipFill rotWithShape="1">
          <a:blip r:embed="rId4">
            <a:extLst>
              <a:ext uri="{28A0092B-C50C-407E-A947-70E740481C1C}">
                <a14:useLocalDpi xmlns:a14="http://schemas.microsoft.com/office/drawing/2010/main" val="0"/>
              </a:ext>
            </a:extLst>
          </a:blip>
          <a:srcRect b="21480"/>
          <a:stretch/>
        </p:blipFill>
        <p:spPr>
          <a:xfrm>
            <a:off x="10810658" y="419532"/>
            <a:ext cx="913821" cy="864296"/>
          </a:xfrm>
          <a:prstGeom prst="rect">
            <a:avLst/>
          </a:prstGeom>
        </p:spPr>
      </p:pic>
      <p:cxnSp>
        <p:nvCxnSpPr>
          <p:cNvPr id="11" name="Straight Connector 10">
            <a:extLst>
              <a:ext uri="{FF2B5EF4-FFF2-40B4-BE49-F238E27FC236}">
                <a16:creationId xmlns:a16="http://schemas.microsoft.com/office/drawing/2014/main" id="{B24CA337-82D4-011A-BA2A-E2E919D50368}"/>
              </a:ext>
            </a:extLst>
          </p:cNvPr>
          <p:cNvCxnSpPr>
            <a:cxnSpLocks/>
            <a:endCxn id="10" idx="1"/>
          </p:cNvCxnSpPr>
          <p:nvPr/>
        </p:nvCxnSpPr>
        <p:spPr>
          <a:xfrm flipV="1">
            <a:off x="318977" y="851680"/>
            <a:ext cx="10491681" cy="29471"/>
          </a:xfrm>
          <a:prstGeom prst="line">
            <a:avLst/>
          </a:prstGeom>
          <a:ln w="38100">
            <a:solidFill>
              <a:srgbClr val="090A3A"/>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7FCBE06-9349-D608-61D9-0448A1AEF6EA}"/>
              </a:ext>
            </a:extLst>
          </p:cNvPr>
          <p:cNvCxnSpPr>
            <a:cxnSpLocks/>
          </p:cNvCxnSpPr>
          <p:nvPr/>
        </p:nvCxnSpPr>
        <p:spPr>
          <a:xfrm>
            <a:off x="318977" y="6467862"/>
            <a:ext cx="11323674" cy="0"/>
          </a:xfrm>
          <a:prstGeom prst="line">
            <a:avLst/>
          </a:prstGeom>
          <a:ln w="38100">
            <a:solidFill>
              <a:srgbClr val="FF44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4DEA1D5-C5A4-B4D6-E480-6B719110BBA1}"/>
              </a:ext>
            </a:extLst>
          </p:cNvPr>
          <p:cNvSpPr txBox="1"/>
          <p:nvPr/>
        </p:nvSpPr>
        <p:spPr>
          <a:xfrm>
            <a:off x="230459" y="467952"/>
            <a:ext cx="10460729" cy="461665"/>
          </a:xfrm>
          <a:prstGeom prst="rect">
            <a:avLst/>
          </a:prstGeom>
          <a:noFill/>
        </p:spPr>
        <p:txBody>
          <a:bodyPr wrap="square">
            <a:spAutoFit/>
          </a:bodyPr>
          <a:lstStyle/>
          <a:p>
            <a:r>
              <a:rPr lang="en-US" sz="2400" b="1" dirty="0"/>
              <a:t>LOCAL – DIRECT HIRE</a:t>
            </a:r>
            <a:endParaRPr lang="en-GB" sz="2400" b="1" dirty="0"/>
          </a:p>
        </p:txBody>
      </p:sp>
      <p:sp>
        <p:nvSpPr>
          <p:cNvPr id="20" name="Rectangle 19">
            <a:extLst>
              <a:ext uri="{FF2B5EF4-FFF2-40B4-BE49-F238E27FC236}">
                <a16:creationId xmlns:a16="http://schemas.microsoft.com/office/drawing/2014/main" id="{D392CFEB-3382-79C8-A95B-737A513C6355}"/>
              </a:ext>
            </a:extLst>
          </p:cNvPr>
          <p:cNvSpPr/>
          <p:nvPr/>
        </p:nvSpPr>
        <p:spPr>
          <a:xfrm>
            <a:off x="3701455" y="1729089"/>
            <a:ext cx="7928872" cy="1725190"/>
          </a:xfrm>
          <a:prstGeom prst="rect">
            <a:avLst/>
          </a:prstGeom>
          <a:solidFill>
            <a:schemeClr val="bg1">
              <a:lumMod val="95000"/>
            </a:schemeClr>
          </a:solidFill>
          <a:ln w="12700">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GB" sz="1800" dirty="0">
              <a:latin typeface="OCR A Extended" panose="02010509020102010303" pitchFamily="50" charset="0"/>
            </a:endParaRPr>
          </a:p>
        </p:txBody>
      </p:sp>
      <p:sp>
        <p:nvSpPr>
          <p:cNvPr id="15" name="TextBox 14">
            <a:extLst>
              <a:ext uri="{FF2B5EF4-FFF2-40B4-BE49-F238E27FC236}">
                <a16:creationId xmlns:a16="http://schemas.microsoft.com/office/drawing/2014/main" id="{B2385B85-153D-D8F5-17F5-2E25F885205F}"/>
              </a:ext>
            </a:extLst>
          </p:cNvPr>
          <p:cNvSpPr txBox="1"/>
          <p:nvPr/>
        </p:nvSpPr>
        <p:spPr>
          <a:xfrm>
            <a:off x="4836783" y="1857890"/>
            <a:ext cx="2516311"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Name</a:t>
            </a:r>
            <a:r>
              <a:rPr lang="en-GB" sz="1200" dirty="0">
                <a:latin typeface="OCR A Extended" panose="02010509020102010303" pitchFamily="50" charset="0"/>
              </a:rPr>
              <a:t> </a:t>
            </a:r>
            <a:endParaRPr lang="en-GB" sz="1200" dirty="0"/>
          </a:p>
        </p:txBody>
      </p:sp>
      <p:sp>
        <p:nvSpPr>
          <p:cNvPr id="17" name="TextBox 16">
            <a:extLst>
              <a:ext uri="{FF2B5EF4-FFF2-40B4-BE49-F238E27FC236}">
                <a16:creationId xmlns:a16="http://schemas.microsoft.com/office/drawing/2014/main" id="{B04611AD-A3B5-C9CE-761F-FC12682C1F00}"/>
              </a:ext>
            </a:extLst>
          </p:cNvPr>
          <p:cNvSpPr txBox="1"/>
          <p:nvPr/>
        </p:nvSpPr>
        <p:spPr>
          <a:xfrm>
            <a:off x="7096508" y="1830982"/>
            <a:ext cx="2756942"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Rania al-</a:t>
            </a:r>
            <a:r>
              <a:rPr lang="en-GB" sz="1200" dirty="0" err="1">
                <a:latin typeface="OCR A Extended" panose="02010509020102010303" pitchFamily="50" charset="0"/>
              </a:rPr>
              <a:t>Tarhuniya</a:t>
            </a:r>
            <a:endParaRPr lang="en-GB" sz="1200" dirty="0">
              <a:latin typeface="OCR A Extended" panose="02010509020102010303" pitchFamily="50" charset="0"/>
            </a:endParaRPr>
          </a:p>
        </p:txBody>
      </p:sp>
      <p:sp>
        <p:nvSpPr>
          <p:cNvPr id="21" name="TextBox 20">
            <a:extLst>
              <a:ext uri="{FF2B5EF4-FFF2-40B4-BE49-F238E27FC236}">
                <a16:creationId xmlns:a16="http://schemas.microsoft.com/office/drawing/2014/main" id="{8BCE26EB-2030-5BEA-3972-45CF5D1A5833}"/>
              </a:ext>
            </a:extLst>
          </p:cNvPr>
          <p:cNvSpPr txBox="1"/>
          <p:nvPr/>
        </p:nvSpPr>
        <p:spPr>
          <a:xfrm>
            <a:off x="4836783" y="2094917"/>
            <a:ext cx="2504897"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Nationality</a:t>
            </a:r>
            <a:r>
              <a:rPr lang="en-GB" sz="1200" dirty="0">
                <a:latin typeface="OCR A Extended" panose="02010509020102010303" pitchFamily="50" charset="0"/>
              </a:rPr>
              <a:t> </a:t>
            </a:r>
            <a:endParaRPr lang="en-GB" sz="1200" dirty="0"/>
          </a:p>
        </p:txBody>
      </p:sp>
      <p:sp>
        <p:nvSpPr>
          <p:cNvPr id="22" name="TextBox 21">
            <a:extLst>
              <a:ext uri="{FF2B5EF4-FFF2-40B4-BE49-F238E27FC236}">
                <a16:creationId xmlns:a16="http://schemas.microsoft.com/office/drawing/2014/main" id="{D91D13CD-2D44-CDFE-C6A4-1D3BF2510CB1}"/>
              </a:ext>
            </a:extLst>
          </p:cNvPr>
          <p:cNvSpPr txBox="1"/>
          <p:nvPr/>
        </p:nvSpPr>
        <p:spPr>
          <a:xfrm>
            <a:off x="7096509" y="2074043"/>
            <a:ext cx="2756941"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Libyan</a:t>
            </a:r>
          </a:p>
        </p:txBody>
      </p:sp>
      <p:sp>
        <p:nvSpPr>
          <p:cNvPr id="23" name="TextBox 22">
            <a:extLst>
              <a:ext uri="{FF2B5EF4-FFF2-40B4-BE49-F238E27FC236}">
                <a16:creationId xmlns:a16="http://schemas.microsoft.com/office/drawing/2014/main" id="{CDE783D2-C4EB-6ED7-71FA-CD7223F4EFD7}"/>
              </a:ext>
            </a:extLst>
          </p:cNvPr>
          <p:cNvSpPr txBox="1"/>
          <p:nvPr/>
        </p:nvSpPr>
        <p:spPr>
          <a:xfrm>
            <a:off x="4836783" y="2331944"/>
            <a:ext cx="2504897"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Role Type</a:t>
            </a:r>
            <a:endParaRPr lang="en-GB" sz="1200" dirty="0"/>
          </a:p>
        </p:txBody>
      </p:sp>
      <p:sp>
        <p:nvSpPr>
          <p:cNvPr id="24" name="TextBox 23">
            <a:extLst>
              <a:ext uri="{FF2B5EF4-FFF2-40B4-BE49-F238E27FC236}">
                <a16:creationId xmlns:a16="http://schemas.microsoft.com/office/drawing/2014/main" id="{4F5E592F-055B-3C3F-F71C-C5309FDCFE0D}"/>
              </a:ext>
            </a:extLst>
          </p:cNvPr>
          <p:cNvSpPr txBox="1"/>
          <p:nvPr/>
        </p:nvSpPr>
        <p:spPr>
          <a:xfrm>
            <a:off x="7096505" y="2296185"/>
            <a:ext cx="4032412" cy="276999"/>
          </a:xfrm>
          <a:prstGeom prst="rect">
            <a:avLst/>
          </a:prstGeom>
          <a:solidFill>
            <a:schemeClr val="bg1">
              <a:lumMod val="95000"/>
            </a:schemeClr>
          </a:solidFill>
        </p:spPr>
        <p:txBody>
          <a:bodyPr wrap="square">
            <a:spAutoFit/>
          </a:bodyPr>
          <a:lstStyle/>
          <a:p>
            <a:r>
              <a:rPr lang="en-US" sz="1200" dirty="0">
                <a:latin typeface="OCR A Extended" panose="02010509020102010303" pitchFamily="50" charset="0"/>
              </a:rPr>
              <a:t>Direct Hire (Local Libyan Employee)</a:t>
            </a:r>
            <a:endParaRPr lang="en-GB" sz="1200" dirty="0">
              <a:latin typeface="OCR A Extended" panose="02010509020102010303" pitchFamily="50" charset="0"/>
            </a:endParaRPr>
          </a:p>
        </p:txBody>
      </p:sp>
      <p:sp>
        <p:nvSpPr>
          <p:cNvPr id="27" name="TextBox 26">
            <a:extLst>
              <a:ext uri="{FF2B5EF4-FFF2-40B4-BE49-F238E27FC236}">
                <a16:creationId xmlns:a16="http://schemas.microsoft.com/office/drawing/2014/main" id="{0A177BAD-8257-568E-89A3-08471EC92227}"/>
              </a:ext>
            </a:extLst>
          </p:cNvPr>
          <p:cNvSpPr txBox="1"/>
          <p:nvPr/>
        </p:nvSpPr>
        <p:spPr>
          <a:xfrm>
            <a:off x="4836783" y="2568971"/>
            <a:ext cx="251630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Typical Role</a:t>
            </a:r>
            <a:endParaRPr lang="en-GB" sz="1200" dirty="0"/>
          </a:p>
        </p:txBody>
      </p:sp>
      <p:sp>
        <p:nvSpPr>
          <p:cNvPr id="28" name="TextBox 27">
            <a:extLst>
              <a:ext uri="{FF2B5EF4-FFF2-40B4-BE49-F238E27FC236}">
                <a16:creationId xmlns:a16="http://schemas.microsoft.com/office/drawing/2014/main" id="{D730C4D2-ECB6-4423-541D-3F2742C6B99F}"/>
              </a:ext>
            </a:extLst>
          </p:cNvPr>
          <p:cNvSpPr txBox="1"/>
          <p:nvPr/>
        </p:nvSpPr>
        <p:spPr>
          <a:xfrm>
            <a:off x="7096506" y="2537392"/>
            <a:ext cx="3003933"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Senior Administrator</a:t>
            </a:r>
          </a:p>
        </p:txBody>
      </p:sp>
      <p:sp>
        <p:nvSpPr>
          <p:cNvPr id="29" name="TextBox 28">
            <a:extLst>
              <a:ext uri="{FF2B5EF4-FFF2-40B4-BE49-F238E27FC236}">
                <a16:creationId xmlns:a16="http://schemas.microsoft.com/office/drawing/2014/main" id="{6472B352-482A-D892-3758-0CABCF5D28AE}"/>
              </a:ext>
            </a:extLst>
          </p:cNvPr>
          <p:cNvSpPr txBox="1"/>
          <p:nvPr/>
        </p:nvSpPr>
        <p:spPr>
          <a:xfrm>
            <a:off x="4836783" y="2805998"/>
            <a:ext cx="251630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Assignment Duration</a:t>
            </a:r>
            <a:r>
              <a:rPr lang="en-GB" sz="1200" dirty="0">
                <a:latin typeface="OCR A Extended" panose="02010509020102010303" pitchFamily="50" charset="0"/>
              </a:rPr>
              <a:t> </a:t>
            </a:r>
            <a:endParaRPr lang="en-GB" sz="1200" dirty="0"/>
          </a:p>
        </p:txBody>
      </p:sp>
      <p:sp>
        <p:nvSpPr>
          <p:cNvPr id="30" name="TextBox 29">
            <a:extLst>
              <a:ext uri="{FF2B5EF4-FFF2-40B4-BE49-F238E27FC236}">
                <a16:creationId xmlns:a16="http://schemas.microsoft.com/office/drawing/2014/main" id="{7909B4FF-FB0F-BA62-9700-EDDCCFD28299}"/>
              </a:ext>
            </a:extLst>
          </p:cNvPr>
          <p:cNvSpPr txBox="1"/>
          <p:nvPr/>
        </p:nvSpPr>
        <p:spPr>
          <a:xfrm>
            <a:off x="7096505" y="2797297"/>
            <a:ext cx="3673185" cy="276999"/>
          </a:xfrm>
          <a:prstGeom prst="rect">
            <a:avLst/>
          </a:prstGeom>
          <a:solidFill>
            <a:schemeClr val="bg1">
              <a:lumMod val="95000"/>
            </a:schemeClr>
          </a:solidFill>
        </p:spPr>
        <p:txBody>
          <a:bodyPr wrap="square">
            <a:spAutoFit/>
          </a:bodyPr>
          <a:lstStyle/>
          <a:p>
            <a:r>
              <a:rPr lang="en-US" sz="1200" dirty="0">
                <a:latin typeface="OCR A Extended" panose="02010509020102010303" pitchFamily="50" charset="0"/>
              </a:rPr>
              <a:t>Permanent – Hired directly by Client</a:t>
            </a:r>
            <a:endParaRPr lang="en-GB" sz="1200" dirty="0">
              <a:latin typeface="OCR A Extended" panose="02010509020102010303" pitchFamily="50" charset="0"/>
            </a:endParaRPr>
          </a:p>
        </p:txBody>
      </p:sp>
      <p:sp>
        <p:nvSpPr>
          <p:cNvPr id="31" name="TextBox 30">
            <a:extLst>
              <a:ext uri="{FF2B5EF4-FFF2-40B4-BE49-F238E27FC236}">
                <a16:creationId xmlns:a16="http://schemas.microsoft.com/office/drawing/2014/main" id="{4C9D5F1F-4C4A-293C-5679-2480D7D1D3D0}"/>
              </a:ext>
            </a:extLst>
          </p:cNvPr>
          <p:cNvSpPr txBox="1"/>
          <p:nvPr/>
        </p:nvSpPr>
        <p:spPr>
          <a:xfrm>
            <a:off x="4836783" y="3043026"/>
            <a:ext cx="2504896" cy="276999"/>
          </a:xfrm>
          <a:prstGeom prst="rect">
            <a:avLst/>
          </a:prstGeom>
          <a:solidFill>
            <a:schemeClr val="bg1">
              <a:lumMod val="95000"/>
            </a:schemeClr>
          </a:solidFill>
        </p:spPr>
        <p:txBody>
          <a:bodyPr wrap="square">
            <a:spAutoFit/>
          </a:bodyPr>
          <a:lstStyle/>
          <a:p>
            <a:r>
              <a:rPr lang="en-GB" sz="1200" b="1" dirty="0">
                <a:latin typeface="OCR A Extended" panose="02010509020102010303" pitchFamily="50" charset="0"/>
              </a:rPr>
              <a:t>Managed by</a:t>
            </a:r>
            <a:r>
              <a:rPr lang="en-GB" sz="1200" dirty="0">
                <a:latin typeface="OCR A Extended" panose="02010509020102010303" pitchFamily="50" charset="0"/>
              </a:rPr>
              <a:t> </a:t>
            </a:r>
            <a:endParaRPr lang="en-GB" sz="1200" dirty="0"/>
          </a:p>
        </p:txBody>
      </p:sp>
      <p:sp>
        <p:nvSpPr>
          <p:cNvPr id="32" name="TextBox 31">
            <a:extLst>
              <a:ext uri="{FF2B5EF4-FFF2-40B4-BE49-F238E27FC236}">
                <a16:creationId xmlns:a16="http://schemas.microsoft.com/office/drawing/2014/main" id="{50099B73-1EC0-0A16-2D8B-6C341B4DFF53}"/>
              </a:ext>
            </a:extLst>
          </p:cNvPr>
          <p:cNvSpPr txBox="1"/>
          <p:nvPr/>
        </p:nvSpPr>
        <p:spPr>
          <a:xfrm>
            <a:off x="7096505" y="3030143"/>
            <a:ext cx="3430245" cy="276999"/>
          </a:xfrm>
          <a:prstGeom prst="rect">
            <a:avLst/>
          </a:prstGeom>
          <a:solidFill>
            <a:schemeClr val="bg1">
              <a:lumMod val="95000"/>
            </a:schemeClr>
          </a:solidFill>
        </p:spPr>
        <p:txBody>
          <a:bodyPr wrap="square">
            <a:spAutoFit/>
          </a:bodyPr>
          <a:lstStyle/>
          <a:p>
            <a:r>
              <a:rPr lang="en-GB" sz="1200" dirty="0">
                <a:latin typeface="OCR A Extended" panose="02010509020102010303" pitchFamily="50" charset="0"/>
              </a:rPr>
              <a:t>Client (recruited through Dawaam)</a:t>
            </a:r>
          </a:p>
        </p:txBody>
      </p:sp>
      <p:grpSp>
        <p:nvGrpSpPr>
          <p:cNvPr id="4110" name="Group 4109">
            <a:extLst>
              <a:ext uri="{FF2B5EF4-FFF2-40B4-BE49-F238E27FC236}">
                <a16:creationId xmlns:a16="http://schemas.microsoft.com/office/drawing/2014/main" id="{B240977D-0003-6DCB-8CFC-4D720F9C1FC2}"/>
              </a:ext>
            </a:extLst>
          </p:cNvPr>
          <p:cNvGrpSpPr/>
          <p:nvPr/>
        </p:nvGrpSpPr>
        <p:grpSpPr>
          <a:xfrm>
            <a:off x="4088783" y="1910533"/>
            <a:ext cx="115076" cy="1350299"/>
            <a:chOff x="3273864" y="1448891"/>
            <a:chExt cx="115076" cy="1350299"/>
          </a:xfrm>
        </p:grpSpPr>
        <p:sp>
          <p:nvSpPr>
            <p:cNvPr id="50" name="Oval 49">
              <a:extLst>
                <a:ext uri="{FF2B5EF4-FFF2-40B4-BE49-F238E27FC236}">
                  <a16:creationId xmlns:a16="http://schemas.microsoft.com/office/drawing/2014/main" id="{07586A1B-5FA8-0A1C-F834-1FA35B968ADA}"/>
                </a:ext>
              </a:extLst>
            </p:cNvPr>
            <p:cNvSpPr/>
            <p:nvPr/>
          </p:nvSpPr>
          <p:spPr>
            <a:xfrm>
              <a:off x="3284480" y="1448891"/>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1" name="Oval 50">
              <a:extLst>
                <a:ext uri="{FF2B5EF4-FFF2-40B4-BE49-F238E27FC236}">
                  <a16:creationId xmlns:a16="http://schemas.microsoft.com/office/drawing/2014/main" id="{3A7A1272-136A-C9C8-7D54-580E6F8821D9}"/>
                </a:ext>
              </a:extLst>
            </p:cNvPr>
            <p:cNvSpPr/>
            <p:nvPr/>
          </p:nvSpPr>
          <p:spPr>
            <a:xfrm>
              <a:off x="3279172" y="1724830"/>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2" name="Oval 51">
              <a:extLst>
                <a:ext uri="{FF2B5EF4-FFF2-40B4-BE49-F238E27FC236}">
                  <a16:creationId xmlns:a16="http://schemas.microsoft.com/office/drawing/2014/main" id="{4DE4D190-24DF-CED9-B092-C69EA5DFE9B9}"/>
                </a:ext>
              </a:extLst>
            </p:cNvPr>
            <p:cNvSpPr/>
            <p:nvPr/>
          </p:nvSpPr>
          <p:spPr>
            <a:xfrm>
              <a:off x="3279172" y="1952610"/>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3" name="Oval 52">
              <a:extLst>
                <a:ext uri="{FF2B5EF4-FFF2-40B4-BE49-F238E27FC236}">
                  <a16:creationId xmlns:a16="http://schemas.microsoft.com/office/drawing/2014/main" id="{C717B15F-00DB-8F16-323F-D23BE09E7B80}"/>
                </a:ext>
              </a:extLst>
            </p:cNvPr>
            <p:cNvSpPr/>
            <p:nvPr/>
          </p:nvSpPr>
          <p:spPr>
            <a:xfrm>
              <a:off x="3273864" y="2228549"/>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4" name="Oval 53">
              <a:extLst>
                <a:ext uri="{FF2B5EF4-FFF2-40B4-BE49-F238E27FC236}">
                  <a16:creationId xmlns:a16="http://schemas.microsoft.com/office/drawing/2014/main" id="{4BB6E52A-1D67-0FCB-D50F-4925FFB96536}"/>
                </a:ext>
              </a:extLst>
            </p:cNvPr>
            <p:cNvSpPr/>
            <p:nvPr/>
          </p:nvSpPr>
          <p:spPr>
            <a:xfrm>
              <a:off x="3280109" y="2457385"/>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55" name="Oval 54">
              <a:extLst>
                <a:ext uri="{FF2B5EF4-FFF2-40B4-BE49-F238E27FC236}">
                  <a16:creationId xmlns:a16="http://schemas.microsoft.com/office/drawing/2014/main" id="{E72F46E1-D6AA-951D-B4FB-D71867FA140A}"/>
                </a:ext>
              </a:extLst>
            </p:cNvPr>
            <p:cNvSpPr/>
            <p:nvPr/>
          </p:nvSpPr>
          <p:spPr>
            <a:xfrm>
              <a:off x="3274801" y="2710741"/>
              <a:ext cx="104460" cy="88449"/>
            </a:xfrm>
            <a:prstGeom prst="ellipse">
              <a:avLst/>
            </a:prstGeom>
            <a:effectLst>
              <a:outerShdw blurRad="50800" dist="38100" dir="8100000" algn="t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grpSp>
      <p:sp>
        <p:nvSpPr>
          <p:cNvPr id="57" name="TextBox 56">
            <a:extLst>
              <a:ext uri="{FF2B5EF4-FFF2-40B4-BE49-F238E27FC236}">
                <a16:creationId xmlns:a16="http://schemas.microsoft.com/office/drawing/2014/main" id="{0EF74922-ED19-9D00-2BCB-26B4E113F681}"/>
              </a:ext>
            </a:extLst>
          </p:cNvPr>
          <p:cNvSpPr txBox="1"/>
          <p:nvPr/>
        </p:nvSpPr>
        <p:spPr>
          <a:xfrm>
            <a:off x="4495263" y="3907437"/>
            <a:ext cx="6700561" cy="1757917"/>
          </a:xfrm>
          <a:prstGeom prst="rect">
            <a:avLst/>
          </a:prstGeom>
          <a:noFill/>
        </p:spPr>
        <p:txBody>
          <a:bodyPr wrap="square">
            <a:spAutoFit/>
          </a:bodyPr>
          <a:lstStyle/>
          <a:p>
            <a:pPr>
              <a:lnSpc>
                <a:spcPct val="200000"/>
              </a:lnSpc>
            </a:pPr>
            <a:r>
              <a:rPr lang="en-US" sz="1400" b="1" dirty="0">
                <a:latin typeface="Aptos" panose="020B0004020202020204" pitchFamily="34" charset="0"/>
              </a:rPr>
              <a:t>Sourcing of qualified local candidates</a:t>
            </a:r>
          </a:p>
          <a:p>
            <a:pPr>
              <a:lnSpc>
                <a:spcPct val="200000"/>
              </a:lnSpc>
            </a:pPr>
            <a:r>
              <a:rPr lang="en-US" sz="1400" b="1" dirty="0">
                <a:latin typeface="Aptos" panose="020B0004020202020204" pitchFamily="34" charset="0"/>
              </a:rPr>
              <a:t>Candidate screening, interviews, and shortlist presentation</a:t>
            </a:r>
          </a:p>
          <a:p>
            <a:pPr>
              <a:lnSpc>
                <a:spcPct val="200000"/>
              </a:lnSpc>
            </a:pPr>
            <a:r>
              <a:rPr lang="en-US" sz="1400" b="1" dirty="0">
                <a:latin typeface="Aptos" panose="020B0004020202020204" pitchFamily="34" charset="0"/>
              </a:rPr>
              <a:t>Coordination of job offer and onboarding</a:t>
            </a:r>
          </a:p>
          <a:p>
            <a:pPr>
              <a:lnSpc>
                <a:spcPct val="200000"/>
              </a:lnSpc>
            </a:pPr>
            <a:r>
              <a:rPr lang="en-US" sz="1400" b="1" dirty="0">
                <a:latin typeface="Aptos" panose="020B0004020202020204" pitchFamily="34" charset="0"/>
              </a:rPr>
              <a:t>Covered under </a:t>
            </a:r>
            <a:r>
              <a:rPr lang="en-US" sz="1400" b="1" dirty="0" err="1">
                <a:latin typeface="Aptos" panose="020B0004020202020204" pitchFamily="34" charset="0"/>
              </a:rPr>
              <a:t>Dawaam’s</a:t>
            </a:r>
            <a:r>
              <a:rPr lang="en-US" sz="1400" b="1" dirty="0">
                <a:latin typeface="Aptos" panose="020B0004020202020204" pitchFamily="34" charset="0"/>
              </a:rPr>
              <a:t> recruitment guarantee</a:t>
            </a:r>
            <a:endParaRPr lang="en-GB" sz="1400" dirty="0">
              <a:latin typeface="Aptos" panose="020B0004020202020204" pitchFamily="34" charset="0"/>
            </a:endParaRPr>
          </a:p>
        </p:txBody>
      </p:sp>
      <p:sp>
        <p:nvSpPr>
          <p:cNvPr id="61" name="Rectangle 60">
            <a:extLst>
              <a:ext uri="{FF2B5EF4-FFF2-40B4-BE49-F238E27FC236}">
                <a16:creationId xmlns:a16="http://schemas.microsoft.com/office/drawing/2014/main" id="{154908F6-6A91-4ABA-A273-F94C7167C4A2}"/>
              </a:ext>
            </a:extLst>
          </p:cNvPr>
          <p:cNvSpPr/>
          <p:nvPr/>
        </p:nvSpPr>
        <p:spPr>
          <a:xfrm>
            <a:off x="3701455" y="3480505"/>
            <a:ext cx="7941196"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b="1" dirty="0"/>
              <a:t>Operational Value Delivered by Dawaam</a:t>
            </a:r>
            <a:endParaRPr lang="en-GB" dirty="0"/>
          </a:p>
        </p:txBody>
      </p:sp>
      <p:sp>
        <p:nvSpPr>
          <p:cNvPr id="62" name="Rectangle 61">
            <a:extLst>
              <a:ext uri="{FF2B5EF4-FFF2-40B4-BE49-F238E27FC236}">
                <a16:creationId xmlns:a16="http://schemas.microsoft.com/office/drawing/2014/main" id="{07E3F2D4-4C92-1897-7C0A-C3D325245DEA}"/>
              </a:ext>
            </a:extLst>
          </p:cNvPr>
          <p:cNvSpPr/>
          <p:nvPr/>
        </p:nvSpPr>
        <p:spPr>
          <a:xfrm>
            <a:off x="3689133" y="1373335"/>
            <a:ext cx="7941194" cy="33395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1" dirty="0"/>
              <a:t>Persona Snapshot</a:t>
            </a:r>
          </a:p>
        </p:txBody>
      </p:sp>
      <p:pic>
        <p:nvPicPr>
          <p:cNvPr id="6" name="Graphic 5" descr="Checkmark with solid fill">
            <a:extLst>
              <a:ext uri="{FF2B5EF4-FFF2-40B4-BE49-F238E27FC236}">
                <a16:creationId xmlns:a16="http://schemas.microsoft.com/office/drawing/2014/main" id="{0DD70AF0-B0D1-AD9C-8D70-6F70B89BCC8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45933" y="4123569"/>
            <a:ext cx="276978" cy="265022"/>
          </a:xfrm>
          <a:prstGeom prst="rect">
            <a:avLst/>
          </a:prstGeom>
        </p:spPr>
      </p:pic>
      <p:pic>
        <p:nvPicPr>
          <p:cNvPr id="7" name="Graphic 6" descr="Checkmark with solid fill">
            <a:extLst>
              <a:ext uri="{FF2B5EF4-FFF2-40B4-BE49-F238E27FC236}">
                <a16:creationId xmlns:a16="http://schemas.microsoft.com/office/drawing/2014/main" id="{9ECBDE41-4D94-86E5-C0AD-853ACD449FB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45933" y="4502770"/>
            <a:ext cx="276978" cy="265022"/>
          </a:xfrm>
          <a:prstGeom prst="rect">
            <a:avLst/>
          </a:prstGeom>
        </p:spPr>
      </p:pic>
      <p:pic>
        <p:nvPicPr>
          <p:cNvPr id="8" name="Graphic 7" descr="Checkmark with solid fill">
            <a:extLst>
              <a:ext uri="{FF2B5EF4-FFF2-40B4-BE49-F238E27FC236}">
                <a16:creationId xmlns:a16="http://schemas.microsoft.com/office/drawing/2014/main" id="{3074C8A8-F897-A292-CB24-F315F0A6A85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45933" y="4912944"/>
            <a:ext cx="276978" cy="265022"/>
          </a:xfrm>
          <a:prstGeom prst="rect">
            <a:avLst/>
          </a:prstGeom>
        </p:spPr>
      </p:pic>
      <p:pic>
        <p:nvPicPr>
          <p:cNvPr id="13" name="Graphic 12" descr="Checkmark with solid fill">
            <a:extLst>
              <a:ext uri="{FF2B5EF4-FFF2-40B4-BE49-F238E27FC236}">
                <a16:creationId xmlns:a16="http://schemas.microsoft.com/office/drawing/2014/main" id="{50CDBA2F-411D-ECF6-F56E-7F9F36DA57F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45933" y="5330419"/>
            <a:ext cx="276978" cy="265022"/>
          </a:xfrm>
          <a:prstGeom prst="rect">
            <a:avLst/>
          </a:prstGeom>
        </p:spPr>
      </p:pic>
      <p:pic>
        <p:nvPicPr>
          <p:cNvPr id="3" name="Picture 2" descr="A person in a suit&#10;&#10;AI-generated content may be incorrect.">
            <a:extLst>
              <a:ext uri="{FF2B5EF4-FFF2-40B4-BE49-F238E27FC236}">
                <a16:creationId xmlns:a16="http://schemas.microsoft.com/office/drawing/2014/main" id="{A909BE8F-DF1D-E1E9-6AAF-CFFBD6CA6984}"/>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6250" b="97754" l="19043" r="86035">
                        <a14:foregroundMark x1="43359" y1="6250" x2="50977" y2="9961"/>
                        <a14:foregroundMark x1="49316" y1="46387" x2="47754" y2="80078"/>
                        <a14:foregroundMark x1="57520" y1="64063" x2="58887" y2="84277"/>
                        <a14:foregroundMark x1="66602" y1="60547" x2="81738" y2="81250"/>
                        <a14:foregroundMark x1="81738" y1="81250" x2="82031" y2="86621"/>
                        <a14:foregroundMark x1="82422" y1="65625" x2="84180" y2="92188"/>
                        <a14:foregroundMark x1="67676" y1="73926" x2="78516" y2="89160"/>
                        <a14:foregroundMark x1="78516" y1="89160" x2="78613" y2="89551"/>
                        <a14:foregroundMark x1="77246" y1="91797" x2="64551" y2="91309"/>
                        <a14:foregroundMark x1="69336" y1="91406" x2="52930" y2="92969"/>
                        <a14:foregroundMark x1="77051" y1="96875" x2="54199" y2="97754"/>
                        <a14:foregroundMark x1="57129" y1="95313" x2="20410" y2="94043"/>
                        <a14:foregroundMark x1="20410" y1="94043" x2="19043" y2="94629"/>
                        <a14:foregroundMark x1="21191" y1="92480" x2="32910" y2="66016"/>
                        <a14:foregroundMark x1="32910" y1="66016" x2="33203" y2="63965"/>
                        <a14:foregroundMark x1="64258" y1="56445" x2="63770" y2="54395"/>
                        <a14:foregroundMark x1="85547" y1="76953" x2="86035" y2="89648"/>
                        <a14:foregroundMark x1="86035" y1="89648" x2="86035" y2="89648"/>
                      </a14:backgroundRemoval>
                    </a14:imgEffect>
                  </a14:imgLayer>
                </a14:imgProps>
              </a:ext>
              <a:ext uri="{28A0092B-C50C-407E-A947-70E740481C1C}">
                <a14:useLocalDpi xmlns:a14="http://schemas.microsoft.com/office/drawing/2010/main" val="0"/>
              </a:ext>
            </a:extLst>
          </a:blip>
          <a:srcRect l="13174" r="8964"/>
          <a:stretch/>
        </p:blipFill>
        <p:spPr>
          <a:xfrm>
            <a:off x="207335" y="1276121"/>
            <a:ext cx="3914782" cy="5027866"/>
          </a:xfrm>
          <a:prstGeom prst="rect">
            <a:avLst/>
          </a:prstGeom>
          <a:ln>
            <a:noFill/>
          </a:ln>
          <a:effectLst>
            <a:outerShdw blurRad="292100" dist="139700" dir="2700000" algn="tl" rotWithShape="0">
              <a:srgbClr val="333333">
                <a:alpha val="65000"/>
              </a:srgbClr>
            </a:outerShdw>
          </a:effectLst>
        </p:spPr>
      </p:pic>
      <p:pic>
        <p:nvPicPr>
          <p:cNvPr id="14" name="Picture 4" descr="White page corner 23359940 PNG">
            <a:extLst>
              <a:ext uri="{FF2B5EF4-FFF2-40B4-BE49-F238E27FC236}">
                <a16:creationId xmlns:a16="http://schemas.microsoft.com/office/drawing/2014/main" id="{F50FF7D2-E0B0-0DC2-2FC5-1E7C9789452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849778" y="2675036"/>
            <a:ext cx="778702" cy="778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1371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14" name="Picture 4113">
            <a:extLst>
              <a:ext uri="{FF2B5EF4-FFF2-40B4-BE49-F238E27FC236}">
                <a16:creationId xmlns:a16="http://schemas.microsoft.com/office/drawing/2014/main" id="{EB361319-1113-E46D-B5FB-378033689301}"/>
              </a:ext>
            </a:extLst>
          </p:cNvPr>
          <p:cNvPicPr>
            <a:picLocks noChangeAspect="1"/>
          </p:cNvPicPr>
          <p:nvPr/>
        </p:nvPicPr>
        <p:blipFill>
          <a:blip r:embed="rId3">
            <a:duotone>
              <a:schemeClr val="bg2">
                <a:shade val="45000"/>
                <a:satMod val="135000"/>
              </a:schemeClr>
              <a:prstClr val="white"/>
            </a:duotone>
          </a:blip>
          <a:stretch>
            <a:fillRect/>
          </a:stretch>
        </p:blipFill>
        <p:spPr>
          <a:xfrm>
            <a:off x="0" y="0"/>
            <a:ext cx="12192000" cy="7363968"/>
          </a:xfrm>
          <a:prstGeom prst="rect">
            <a:avLst/>
          </a:prstGeom>
        </p:spPr>
      </p:pic>
      <p:pic>
        <p:nvPicPr>
          <p:cNvPr id="10" name="Picture 9">
            <a:extLst>
              <a:ext uri="{FF2B5EF4-FFF2-40B4-BE49-F238E27FC236}">
                <a16:creationId xmlns:a16="http://schemas.microsoft.com/office/drawing/2014/main" id="{7350BEDE-557A-91A3-6AC2-F99DC3A8F17A}"/>
              </a:ext>
            </a:extLst>
          </p:cNvPr>
          <p:cNvPicPr>
            <a:picLocks noChangeAspect="1"/>
          </p:cNvPicPr>
          <p:nvPr/>
        </p:nvPicPr>
        <p:blipFill rotWithShape="1">
          <a:blip r:embed="rId4">
            <a:extLst>
              <a:ext uri="{28A0092B-C50C-407E-A947-70E740481C1C}">
                <a14:useLocalDpi xmlns:a14="http://schemas.microsoft.com/office/drawing/2010/main" val="0"/>
              </a:ext>
            </a:extLst>
          </a:blip>
          <a:srcRect b="21480"/>
          <a:stretch/>
        </p:blipFill>
        <p:spPr>
          <a:xfrm>
            <a:off x="10810658" y="419532"/>
            <a:ext cx="913821" cy="864296"/>
          </a:xfrm>
          <a:prstGeom prst="rect">
            <a:avLst/>
          </a:prstGeom>
        </p:spPr>
      </p:pic>
      <p:cxnSp>
        <p:nvCxnSpPr>
          <p:cNvPr id="11" name="Straight Connector 10">
            <a:extLst>
              <a:ext uri="{FF2B5EF4-FFF2-40B4-BE49-F238E27FC236}">
                <a16:creationId xmlns:a16="http://schemas.microsoft.com/office/drawing/2014/main" id="{B24CA337-82D4-011A-BA2A-E2E919D50368}"/>
              </a:ext>
            </a:extLst>
          </p:cNvPr>
          <p:cNvCxnSpPr>
            <a:cxnSpLocks/>
            <a:endCxn id="10" idx="1"/>
          </p:cNvCxnSpPr>
          <p:nvPr/>
        </p:nvCxnSpPr>
        <p:spPr>
          <a:xfrm flipV="1">
            <a:off x="318977" y="851680"/>
            <a:ext cx="10491681" cy="29471"/>
          </a:xfrm>
          <a:prstGeom prst="line">
            <a:avLst/>
          </a:prstGeom>
          <a:ln w="38100">
            <a:solidFill>
              <a:srgbClr val="090A3A"/>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7FCBE06-9349-D608-61D9-0448A1AEF6EA}"/>
              </a:ext>
            </a:extLst>
          </p:cNvPr>
          <p:cNvCxnSpPr>
            <a:cxnSpLocks/>
          </p:cNvCxnSpPr>
          <p:nvPr/>
        </p:nvCxnSpPr>
        <p:spPr>
          <a:xfrm>
            <a:off x="318977" y="6467862"/>
            <a:ext cx="11323674" cy="0"/>
          </a:xfrm>
          <a:prstGeom prst="line">
            <a:avLst/>
          </a:prstGeom>
          <a:ln w="38100">
            <a:solidFill>
              <a:srgbClr val="FF44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4DEA1D5-C5A4-B4D6-E480-6B719110BBA1}"/>
              </a:ext>
            </a:extLst>
          </p:cNvPr>
          <p:cNvSpPr txBox="1"/>
          <p:nvPr/>
        </p:nvSpPr>
        <p:spPr>
          <a:xfrm>
            <a:off x="230459" y="467952"/>
            <a:ext cx="10460729" cy="461665"/>
          </a:xfrm>
          <a:prstGeom prst="rect">
            <a:avLst/>
          </a:prstGeom>
          <a:noFill/>
        </p:spPr>
        <p:txBody>
          <a:bodyPr wrap="square">
            <a:spAutoFit/>
          </a:bodyPr>
          <a:lstStyle/>
          <a:p>
            <a:r>
              <a:rPr lang="en-US" sz="2400" b="1" dirty="0"/>
              <a:t>SERVICE COSTING &amp; SCOPE – TAILORED BY CONTRACTOR TYPE</a:t>
            </a:r>
          </a:p>
        </p:txBody>
      </p:sp>
      <p:graphicFrame>
        <p:nvGraphicFramePr>
          <p:cNvPr id="2" name="Table 1"/>
          <p:cNvGraphicFramePr>
            <a:graphicFrameLocks noGrp="1"/>
          </p:cNvGraphicFramePr>
          <p:nvPr>
            <p:extLst>
              <p:ext uri="{D42A27DB-BD31-4B8C-83A1-F6EECF244321}">
                <p14:modId xmlns:p14="http://schemas.microsoft.com/office/powerpoint/2010/main" val="2553001194"/>
              </p:ext>
            </p:extLst>
          </p:nvPr>
        </p:nvGraphicFramePr>
        <p:xfrm>
          <a:off x="318977" y="1382536"/>
          <a:ext cx="11320130" cy="3444240"/>
        </p:xfrm>
        <a:graphic>
          <a:graphicData uri="http://schemas.openxmlformats.org/drawingml/2006/table">
            <a:tbl>
              <a:tblPr firstRow="1" bandRow="1">
                <a:tableStyleId>{5C22544A-7EE6-4342-B048-85BDC9FD1C3A}</a:tableStyleId>
              </a:tblPr>
              <a:tblGrid>
                <a:gridCol w="1949835">
                  <a:extLst>
                    <a:ext uri="{9D8B030D-6E8A-4147-A177-3AD203B41FA5}">
                      <a16:colId xmlns:a16="http://schemas.microsoft.com/office/drawing/2014/main" val="20000"/>
                    </a:ext>
                  </a:extLst>
                </a:gridCol>
                <a:gridCol w="1519417">
                  <a:extLst>
                    <a:ext uri="{9D8B030D-6E8A-4147-A177-3AD203B41FA5}">
                      <a16:colId xmlns:a16="http://schemas.microsoft.com/office/drawing/2014/main" val="20001"/>
                    </a:ext>
                  </a:extLst>
                </a:gridCol>
                <a:gridCol w="1732547">
                  <a:extLst>
                    <a:ext uri="{9D8B030D-6E8A-4147-A177-3AD203B41FA5}">
                      <a16:colId xmlns:a16="http://schemas.microsoft.com/office/drawing/2014/main" val="20002"/>
                    </a:ext>
                  </a:extLst>
                </a:gridCol>
                <a:gridCol w="2206935">
                  <a:extLst>
                    <a:ext uri="{9D8B030D-6E8A-4147-A177-3AD203B41FA5}">
                      <a16:colId xmlns:a16="http://schemas.microsoft.com/office/drawing/2014/main" val="20003"/>
                    </a:ext>
                  </a:extLst>
                </a:gridCol>
                <a:gridCol w="1761046">
                  <a:extLst>
                    <a:ext uri="{9D8B030D-6E8A-4147-A177-3AD203B41FA5}">
                      <a16:colId xmlns:a16="http://schemas.microsoft.com/office/drawing/2014/main" val="20004"/>
                    </a:ext>
                  </a:extLst>
                </a:gridCol>
                <a:gridCol w="2150350">
                  <a:extLst>
                    <a:ext uri="{9D8B030D-6E8A-4147-A177-3AD203B41FA5}">
                      <a16:colId xmlns:a16="http://schemas.microsoft.com/office/drawing/2014/main" val="20005"/>
                    </a:ext>
                  </a:extLst>
                </a:gridCol>
              </a:tblGrid>
              <a:tr h="457200">
                <a:tc>
                  <a:txBody>
                    <a:bodyPr/>
                    <a:lstStyle/>
                    <a:p>
                      <a:pPr>
                        <a:defRPr b="1"/>
                      </a:pPr>
                      <a:r>
                        <a:rPr sz="1400" dirty="0"/>
                        <a:t>Service Category</a:t>
                      </a:r>
                    </a:p>
                  </a:txBody>
                  <a:tcPr>
                    <a:solidFill>
                      <a:schemeClr val="tx1"/>
                    </a:solidFill>
                  </a:tcPr>
                </a:tc>
                <a:tc>
                  <a:txBody>
                    <a:bodyPr/>
                    <a:lstStyle/>
                    <a:p>
                      <a:pPr>
                        <a:defRPr b="1"/>
                      </a:pPr>
                      <a:r>
                        <a:rPr sz="1400" dirty="0"/>
                        <a:t>Kwame</a:t>
                      </a:r>
                    </a:p>
                    <a:p>
                      <a:r>
                        <a:rPr sz="1400" dirty="0"/>
                        <a:t>(Short-Term)</a:t>
                      </a:r>
                    </a:p>
                  </a:txBody>
                  <a:tcPr>
                    <a:solidFill>
                      <a:schemeClr val="tx1"/>
                    </a:solidFill>
                  </a:tcPr>
                </a:tc>
                <a:tc>
                  <a:txBody>
                    <a:bodyPr/>
                    <a:lstStyle/>
                    <a:p>
                      <a:pPr>
                        <a:defRPr b="1"/>
                      </a:pPr>
                      <a:r>
                        <a:rPr sz="1400" dirty="0"/>
                        <a:t>Nabil</a:t>
                      </a:r>
                    </a:p>
                    <a:p>
                      <a:r>
                        <a:rPr sz="1400" dirty="0"/>
                        <a:t>(Long-Term)</a:t>
                      </a:r>
                    </a:p>
                  </a:txBody>
                  <a:tcPr>
                    <a:solidFill>
                      <a:schemeClr val="tx1"/>
                    </a:solidFill>
                  </a:tcPr>
                </a:tc>
                <a:tc>
                  <a:txBody>
                    <a:bodyPr/>
                    <a:lstStyle/>
                    <a:p>
                      <a:pPr>
                        <a:defRPr b="1"/>
                      </a:pPr>
                      <a:r>
                        <a:rPr sz="1400" dirty="0"/>
                        <a:t>Rania</a:t>
                      </a:r>
                    </a:p>
                    <a:p>
                      <a:r>
                        <a:rPr sz="1400" dirty="0"/>
                        <a:t>(Direct Hire)</a:t>
                      </a:r>
                    </a:p>
                  </a:txBody>
                  <a:tcPr>
                    <a:solidFill>
                      <a:schemeClr val="tx1"/>
                    </a:solidFill>
                  </a:tcPr>
                </a:tc>
                <a:tc>
                  <a:txBody>
                    <a:bodyPr/>
                    <a:lstStyle/>
                    <a:p>
                      <a:pPr>
                        <a:defRPr b="1"/>
                      </a:pPr>
                      <a:r>
                        <a:rPr sz="1400" dirty="0" err="1"/>
                        <a:t>Fathi</a:t>
                      </a:r>
                      <a:endParaRPr sz="1400" dirty="0"/>
                    </a:p>
                    <a:p>
                      <a:r>
                        <a:rPr sz="1400" dirty="0"/>
                        <a:t>(Local Contractor)</a:t>
                      </a:r>
                    </a:p>
                  </a:txBody>
                  <a:tcPr>
                    <a:solidFill>
                      <a:schemeClr val="tx1"/>
                    </a:solidFill>
                  </a:tcPr>
                </a:tc>
                <a:tc>
                  <a:txBody>
                    <a:bodyPr/>
                    <a:lstStyle/>
                    <a:p>
                      <a:pPr>
                        <a:defRPr b="1"/>
                      </a:pPr>
                      <a:r>
                        <a:rPr sz="1400" dirty="0"/>
                        <a:t>Notes / Pricing Model</a:t>
                      </a:r>
                    </a:p>
                  </a:txBody>
                  <a:tcPr>
                    <a:solidFill>
                      <a:schemeClr val="tx1"/>
                    </a:solidFill>
                  </a:tcPr>
                </a:tc>
                <a:extLst>
                  <a:ext uri="{0D108BD9-81ED-4DB2-BD59-A6C34878D82A}">
                    <a16:rowId xmlns:a16="http://schemas.microsoft.com/office/drawing/2014/main" val="10000"/>
                  </a:ext>
                </a:extLst>
              </a:tr>
              <a:tr h="457200">
                <a:tc>
                  <a:txBody>
                    <a:bodyPr/>
                    <a:lstStyle/>
                    <a:p>
                      <a:r>
                        <a:rPr sz="1400"/>
                        <a:t>Recruitment Fee</a:t>
                      </a:r>
                    </a:p>
                  </a:txBody>
                  <a:tcPr/>
                </a:tc>
                <a:tc>
                  <a:txBody>
                    <a:bodyPr/>
                    <a:lstStyle/>
                    <a:p>
                      <a:r>
                        <a:rPr sz="1400" dirty="0"/>
                        <a:t>–</a:t>
                      </a:r>
                    </a:p>
                  </a:txBody>
                  <a:tcPr/>
                </a:tc>
                <a:tc>
                  <a:txBody>
                    <a:bodyPr/>
                    <a:lstStyle/>
                    <a:p>
                      <a:r>
                        <a:rPr sz="1400"/>
                        <a:t>–</a:t>
                      </a:r>
                    </a:p>
                  </a:txBody>
                  <a:tcPr/>
                </a:tc>
                <a:tc>
                  <a:txBody>
                    <a:bodyPr/>
                    <a:lstStyle/>
                    <a:p>
                      <a:r>
                        <a:rPr lang="en-GB" sz="1400" dirty="0"/>
                        <a:t>✓ </a:t>
                      </a:r>
                      <a:r>
                        <a:rPr sz="1400" dirty="0"/>
                        <a:t>One month gross salary</a:t>
                      </a:r>
                    </a:p>
                  </a:txBody>
                  <a:tcPr/>
                </a:tc>
                <a:tc>
                  <a:txBody>
                    <a:bodyPr/>
                    <a:lstStyle/>
                    <a:p>
                      <a:r>
                        <a:rPr sz="1400"/>
                        <a:t>–</a:t>
                      </a:r>
                    </a:p>
                  </a:txBody>
                  <a:tcPr/>
                </a:tc>
                <a:tc>
                  <a:txBody>
                    <a:bodyPr/>
                    <a:lstStyle/>
                    <a:p>
                      <a:r>
                        <a:rPr sz="1400"/>
                        <a:t>Billed upon successful placement</a:t>
                      </a:r>
                    </a:p>
                  </a:txBody>
                  <a:tcPr/>
                </a:tc>
                <a:extLst>
                  <a:ext uri="{0D108BD9-81ED-4DB2-BD59-A6C34878D82A}">
                    <a16:rowId xmlns:a16="http://schemas.microsoft.com/office/drawing/2014/main" val="10001"/>
                  </a:ext>
                </a:extLst>
              </a:tr>
              <a:tr h="457200">
                <a:tc>
                  <a:txBody>
                    <a:bodyPr/>
                    <a:lstStyle/>
                    <a:p>
                      <a:r>
                        <a:rPr sz="1400"/>
                        <a:t>Visa Processing</a:t>
                      </a:r>
                    </a:p>
                  </a:txBody>
                  <a:tcPr/>
                </a:tc>
                <a:tc>
                  <a:txBody>
                    <a:bodyPr/>
                    <a:lstStyle/>
                    <a:p>
                      <a:r>
                        <a:rPr sz="1400"/>
                        <a:t>✓ from $2,500</a:t>
                      </a:r>
                    </a:p>
                  </a:txBody>
                  <a:tcPr/>
                </a:tc>
                <a:tc>
                  <a:txBody>
                    <a:bodyPr/>
                    <a:lstStyle/>
                    <a:p>
                      <a:r>
                        <a:rPr sz="1400"/>
                        <a:t>✓ from $2,500</a:t>
                      </a:r>
                    </a:p>
                  </a:txBody>
                  <a:tcPr/>
                </a:tc>
                <a:tc>
                  <a:txBody>
                    <a:bodyPr/>
                    <a:lstStyle/>
                    <a:p>
                      <a:r>
                        <a:rPr sz="1400"/>
                        <a:t>–</a:t>
                      </a:r>
                    </a:p>
                  </a:txBody>
                  <a:tcPr/>
                </a:tc>
                <a:tc>
                  <a:txBody>
                    <a:bodyPr/>
                    <a:lstStyle/>
                    <a:p>
                      <a:r>
                        <a:rPr sz="1400"/>
                        <a:t>–</a:t>
                      </a:r>
                    </a:p>
                  </a:txBody>
                  <a:tcPr/>
                </a:tc>
                <a:tc>
                  <a:txBody>
                    <a:bodyPr/>
                    <a:lstStyle/>
                    <a:p>
                      <a:r>
                        <a:rPr sz="1400" dirty="0"/>
                        <a:t>Varies by nationality</a:t>
                      </a:r>
                    </a:p>
                  </a:txBody>
                  <a:tcPr/>
                </a:tc>
                <a:extLst>
                  <a:ext uri="{0D108BD9-81ED-4DB2-BD59-A6C34878D82A}">
                    <a16:rowId xmlns:a16="http://schemas.microsoft.com/office/drawing/2014/main" val="10002"/>
                  </a:ext>
                </a:extLst>
              </a:tr>
              <a:tr h="457200">
                <a:tc>
                  <a:txBody>
                    <a:bodyPr/>
                    <a:lstStyle/>
                    <a:p>
                      <a:r>
                        <a:rPr sz="1400"/>
                        <a:t>Residency Permit</a:t>
                      </a:r>
                    </a:p>
                  </a:txBody>
                  <a:tcPr/>
                </a:tc>
                <a:tc>
                  <a:txBody>
                    <a:bodyPr/>
                    <a:lstStyle/>
                    <a:p>
                      <a:r>
                        <a:rPr sz="1400"/>
                        <a:t>–</a:t>
                      </a:r>
                    </a:p>
                  </a:txBody>
                  <a:tcPr/>
                </a:tc>
                <a:tc>
                  <a:txBody>
                    <a:bodyPr/>
                    <a:lstStyle/>
                    <a:p>
                      <a:r>
                        <a:rPr sz="1400"/>
                        <a:t>✓ from $3,500</a:t>
                      </a:r>
                    </a:p>
                  </a:txBody>
                  <a:tcPr/>
                </a:tc>
                <a:tc>
                  <a:txBody>
                    <a:bodyPr/>
                    <a:lstStyle/>
                    <a:p>
                      <a:r>
                        <a:rPr sz="1400"/>
                        <a:t>–</a:t>
                      </a:r>
                    </a:p>
                  </a:txBody>
                  <a:tcPr/>
                </a:tc>
                <a:tc>
                  <a:txBody>
                    <a:bodyPr/>
                    <a:lstStyle/>
                    <a:p>
                      <a:r>
                        <a:rPr sz="1400" dirty="0"/>
                        <a:t>–</a:t>
                      </a:r>
                    </a:p>
                  </a:txBody>
                  <a:tcPr/>
                </a:tc>
                <a:tc>
                  <a:txBody>
                    <a:bodyPr/>
                    <a:lstStyle/>
                    <a:p>
                      <a:r>
                        <a:rPr sz="1400"/>
                        <a:t>Includes Desert Pass &amp; Registration</a:t>
                      </a:r>
                    </a:p>
                  </a:txBody>
                  <a:tcPr/>
                </a:tc>
                <a:extLst>
                  <a:ext uri="{0D108BD9-81ED-4DB2-BD59-A6C34878D82A}">
                    <a16:rowId xmlns:a16="http://schemas.microsoft.com/office/drawing/2014/main" val="10003"/>
                  </a:ext>
                </a:extLst>
              </a:tr>
              <a:tr h="457200">
                <a:tc>
                  <a:txBody>
                    <a:bodyPr/>
                    <a:lstStyle/>
                    <a:p>
                      <a:r>
                        <a:rPr sz="1400"/>
                        <a:t>Payroll Admin</a:t>
                      </a:r>
                    </a:p>
                  </a:txBody>
                  <a:tcPr/>
                </a:tc>
                <a:tc>
                  <a:txBody>
                    <a:bodyPr/>
                    <a:lstStyle/>
                    <a:p>
                      <a:r>
                        <a:rPr sz="1400"/>
                        <a:t>✓</a:t>
                      </a:r>
                    </a:p>
                  </a:txBody>
                  <a:tcPr/>
                </a:tc>
                <a:tc>
                  <a:txBody>
                    <a:bodyPr/>
                    <a:lstStyle/>
                    <a:p>
                      <a:r>
                        <a:rPr sz="1400"/>
                        <a:t>✓</a:t>
                      </a:r>
                    </a:p>
                  </a:txBody>
                  <a:tcPr/>
                </a:tc>
                <a:tc>
                  <a:txBody>
                    <a:bodyPr/>
                    <a:lstStyle/>
                    <a:p>
                      <a:r>
                        <a:rPr sz="1400"/>
                        <a:t>–</a:t>
                      </a:r>
                    </a:p>
                  </a:txBody>
                  <a:tcPr/>
                </a:tc>
                <a:tc>
                  <a:txBody>
                    <a:bodyPr/>
                    <a:lstStyle/>
                    <a:p>
                      <a:r>
                        <a:rPr sz="1400"/>
                        <a:t>✓</a:t>
                      </a:r>
                    </a:p>
                  </a:txBody>
                  <a:tcPr/>
                </a:tc>
                <a:tc>
                  <a:txBody>
                    <a:bodyPr/>
                    <a:lstStyle/>
                    <a:p>
                      <a:r>
                        <a:rPr sz="1400" dirty="0"/>
                        <a:t>Cost + % fee or fixed rate</a:t>
                      </a:r>
                    </a:p>
                  </a:txBody>
                  <a:tcPr/>
                </a:tc>
                <a:extLst>
                  <a:ext uri="{0D108BD9-81ED-4DB2-BD59-A6C34878D82A}">
                    <a16:rowId xmlns:a16="http://schemas.microsoft.com/office/drawing/2014/main" val="10004"/>
                  </a:ext>
                </a:extLst>
              </a:tr>
              <a:tr h="457200">
                <a:tc>
                  <a:txBody>
                    <a:bodyPr/>
                    <a:lstStyle/>
                    <a:p>
                      <a:r>
                        <a:rPr sz="1400"/>
                        <a:t>Logistics (Flights, etc.)</a:t>
                      </a:r>
                    </a:p>
                  </a:txBody>
                  <a:tcPr/>
                </a:tc>
                <a:tc>
                  <a:txBody>
                    <a:bodyPr/>
                    <a:lstStyle/>
                    <a:p>
                      <a:r>
                        <a:rPr sz="1400"/>
                        <a:t>✓ at cost + 25%</a:t>
                      </a:r>
                    </a:p>
                  </a:txBody>
                  <a:tcPr/>
                </a:tc>
                <a:tc>
                  <a:txBody>
                    <a:bodyPr/>
                    <a:lstStyle/>
                    <a:p>
                      <a:r>
                        <a:rPr sz="1400"/>
                        <a:t>✓ at cost + 25%</a:t>
                      </a:r>
                    </a:p>
                  </a:txBody>
                  <a:tcPr/>
                </a:tc>
                <a:tc>
                  <a:txBody>
                    <a:bodyPr/>
                    <a:lstStyle/>
                    <a:p>
                      <a:r>
                        <a:rPr sz="1400" dirty="0"/>
                        <a:t>–</a:t>
                      </a:r>
                    </a:p>
                  </a:txBody>
                  <a:tcPr/>
                </a:tc>
                <a:tc>
                  <a:txBody>
                    <a:bodyPr/>
                    <a:lstStyle/>
                    <a:p>
                      <a:r>
                        <a:rPr sz="1400"/>
                        <a:t>Optional</a:t>
                      </a:r>
                    </a:p>
                  </a:txBody>
                  <a:tcPr/>
                </a:tc>
                <a:tc>
                  <a:txBody>
                    <a:bodyPr/>
                    <a:lstStyle/>
                    <a:p>
                      <a:r>
                        <a:rPr sz="1400"/>
                        <a:t>Transport, hotel, etc.</a:t>
                      </a:r>
                    </a:p>
                  </a:txBody>
                  <a:tcPr/>
                </a:tc>
                <a:extLst>
                  <a:ext uri="{0D108BD9-81ED-4DB2-BD59-A6C34878D82A}">
                    <a16:rowId xmlns:a16="http://schemas.microsoft.com/office/drawing/2014/main" val="10005"/>
                  </a:ext>
                </a:extLst>
              </a:tr>
              <a:tr h="457200">
                <a:tc>
                  <a:txBody>
                    <a:bodyPr/>
                    <a:lstStyle/>
                    <a:p>
                      <a:r>
                        <a:rPr sz="1400"/>
                        <a:t>Insurance Coverage</a:t>
                      </a:r>
                    </a:p>
                  </a:txBody>
                  <a:tcPr/>
                </a:tc>
                <a:tc>
                  <a:txBody>
                    <a:bodyPr/>
                    <a:lstStyle/>
                    <a:p>
                      <a:r>
                        <a:rPr sz="1400"/>
                        <a:t>✓</a:t>
                      </a:r>
                    </a:p>
                  </a:txBody>
                  <a:tcPr/>
                </a:tc>
                <a:tc>
                  <a:txBody>
                    <a:bodyPr/>
                    <a:lstStyle/>
                    <a:p>
                      <a:r>
                        <a:rPr sz="1400"/>
                        <a:t>✓</a:t>
                      </a:r>
                    </a:p>
                  </a:txBody>
                  <a:tcPr/>
                </a:tc>
                <a:tc>
                  <a:txBody>
                    <a:bodyPr/>
                    <a:lstStyle/>
                    <a:p>
                      <a:r>
                        <a:rPr lang="en-GB" sz="1400" dirty="0"/>
                        <a:t>–</a:t>
                      </a:r>
                    </a:p>
                  </a:txBody>
                  <a:tcPr/>
                </a:tc>
                <a:tc>
                  <a:txBody>
                    <a:bodyPr/>
                    <a:lstStyle/>
                    <a:p>
                      <a:r>
                        <a:rPr lang="en-GB" sz="1400" dirty="0"/>
                        <a:t>✓</a:t>
                      </a:r>
                      <a:endParaRPr sz="1400" dirty="0"/>
                    </a:p>
                  </a:txBody>
                  <a:tcPr/>
                </a:tc>
                <a:tc>
                  <a:txBody>
                    <a:bodyPr/>
                    <a:lstStyle/>
                    <a:p>
                      <a:r>
                        <a:rPr sz="1400" dirty="0"/>
                        <a:t>Included under Dawaam policy</a:t>
                      </a:r>
                    </a:p>
                  </a:txBody>
                  <a:tcPr/>
                </a:tc>
                <a:extLst>
                  <a:ext uri="{0D108BD9-81ED-4DB2-BD59-A6C34878D82A}">
                    <a16:rowId xmlns:a16="http://schemas.microsoft.com/office/drawing/2014/main" val="10006"/>
                  </a:ext>
                </a:extLst>
              </a:tr>
            </a:tbl>
          </a:graphicData>
        </a:graphic>
      </p:graphicFrame>
      <p:sp>
        <p:nvSpPr>
          <p:cNvPr id="9" name="TextBox 8">
            <a:extLst>
              <a:ext uri="{FF2B5EF4-FFF2-40B4-BE49-F238E27FC236}">
                <a16:creationId xmlns:a16="http://schemas.microsoft.com/office/drawing/2014/main" id="{5A0AD06C-1E68-54D4-710C-62537F888BF2}"/>
              </a:ext>
            </a:extLst>
          </p:cNvPr>
          <p:cNvSpPr txBox="1"/>
          <p:nvPr/>
        </p:nvSpPr>
        <p:spPr>
          <a:xfrm>
            <a:off x="318977" y="5223078"/>
            <a:ext cx="11320130" cy="1077218"/>
          </a:xfrm>
          <a:prstGeom prst="rect">
            <a:avLst/>
          </a:prstGeom>
          <a:solidFill>
            <a:schemeClr val="bg2"/>
          </a:solidFill>
        </p:spPr>
        <p:txBody>
          <a:bodyPr wrap="square">
            <a:spAutoFit/>
          </a:bodyPr>
          <a:lstStyle/>
          <a:p>
            <a:pPr algn="just"/>
            <a:r>
              <a:rPr lang="en-US" sz="1600" dirty="0"/>
              <a:t>The pricing presented above is indicative and intended for planning purposes. Final costs may vary depending on the contractor’s nationality, documentation requirements, and specific logistical arrangements. Dawaam provides tailored quotations for each assignment, ensuring full transparency and compliance with local regulations. All fees are structured to reflect actual service scope, with flexibility to align with the Clients’ operational needs and project conditions.</a:t>
            </a:r>
            <a:endParaRPr lang="en-GB" sz="1600" dirty="0"/>
          </a:p>
        </p:txBody>
      </p:sp>
    </p:spTree>
    <p:extLst>
      <p:ext uri="{BB962C8B-B14F-4D97-AF65-F5344CB8AC3E}">
        <p14:creationId xmlns:p14="http://schemas.microsoft.com/office/powerpoint/2010/main" val="2500855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50BEDE-557A-91A3-6AC2-F99DC3A8F17A}"/>
              </a:ext>
            </a:extLst>
          </p:cNvPr>
          <p:cNvPicPr>
            <a:picLocks noChangeAspect="1"/>
          </p:cNvPicPr>
          <p:nvPr/>
        </p:nvPicPr>
        <p:blipFill rotWithShape="1">
          <a:blip r:embed="rId3">
            <a:extLst>
              <a:ext uri="{28A0092B-C50C-407E-A947-70E740481C1C}">
                <a14:useLocalDpi xmlns:a14="http://schemas.microsoft.com/office/drawing/2010/main" val="0"/>
              </a:ext>
            </a:extLst>
          </a:blip>
          <a:srcRect b="21480"/>
          <a:stretch/>
        </p:blipFill>
        <p:spPr>
          <a:xfrm>
            <a:off x="10810658" y="419532"/>
            <a:ext cx="913821" cy="864296"/>
          </a:xfrm>
          <a:prstGeom prst="rect">
            <a:avLst/>
          </a:prstGeom>
        </p:spPr>
      </p:pic>
      <p:cxnSp>
        <p:nvCxnSpPr>
          <p:cNvPr id="11" name="Straight Connector 10">
            <a:extLst>
              <a:ext uri="{FF2B5EF4-FFF2-40B4-BE49-F238E27FC236}">
                <a16:creationId xmlns:a16="http://schemas.microsoft.com/office/drawing/2014/main" id="{B24CA337-82D4-011A-BA2A-E2E919D50368}"/>
              </a:ext>
            </a:extLst>
          </p:cNvPr>
          <p:cNvCxnSpPr>
            <a:cxnSpLocks/>
            <a:endCxn id="10" idx="1"/>
          </p:cNvCxnSpPr>
          <p:nvPr/>
        </p:nvCxnSpPr>
        <p:spPr>
          <a:xfrm flipV="1">
            <a:off x="318977" y="851680"/>
            <a:ext cx="10491681" cy="29471"/>
          </a:xfrm>
          <a:prstGeom prst="line">
            <a:avLst/>
          </a:prstGeom>
          <a:ln w="38100">
            <a:solidFill>
              <a:srgbClr val="090A3A"/>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7FCBE06-9349-D608-61D9-0448A1AEF6EA}"/>
              </a:ext>
            </a:extLst>
          </p:cNvPr>
          <p:cNvCxnSpPr>
            <a:cxnSpLocks/>
          </p:cNvCxnSpPr>
          <p:nvPr/>
        </p:nvCxnSpPr>
        <p:spPr>
          <a:xfrm>
            <a:off x="318977" y="6467862"/>
            <a:ext cx="11323674" cy="0"/>
          </a:xfrm>
          <a:prstGeom prst="line">
            <a:avLst/>
          </a:prstGeom>
          <a:ln w="38100">
            <a:solidFill>
              <a:srgbClr val="FF44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4DEA1D5-C5A4-B4D6-E480-6B719110BBA1}"/>
              </a:ext>
            </a:extLst>
          </p:cNvPr>
          <p:cNvSpPr txBox="1"/>
          <p:nvPr/>
        </p:nvSpPr>
        <p:spPr>
          <a:xfrm>
            <a:off x="230459" y="467952"/>
            <a:ext cx="10460729" cy="461665"/>
          </a:xfrm>
          <a:prstGeom prst="rect">
            <a:avLst/>
          </a:prstGeom>
          <a:noFill/>
        </p:spPr>
        <p:txBody>
          <a:bodyPr wrap="square">
            <a:spAutoFit/>
          </a:bodyPr>
          <a:lstStyle/>
          <a:p>
            <a:r>
              <a:rPr lang="en-US" sz="2400" b="1" dirty="0"/>
              <a:t>LET’S BUILD A COMPLIANT, SCALABLE WORKFORCE TOGETHER</a:t>
            </a:r>
          </a:p>
        </p:txBody>
      </p:sp>
      <p:sp>
        <p:nvSpPr>
          <p:cNvPr id="5" name="TextBox 4">
            <a:extLst>
              <a:ext uri="{FF2B5EF4-FFF2-40B4-BE49-F238E27FC236}">
                <a16:creationId xmlns:a16="http://schemas.microsoft.com/office/drawing/2014/main" id="{D912B4A2-9499-06A9-C7A0-7FC595AEB8F8}"/>
              </a:ext>
            </a:extLst>
          </p:cNvPr>
          <p:cNvSpPr txBox="1"/>
          <p:nvPr/>
        </p:nvSpPr>
        <p:spPr>
          <a:xfrm>
            <a:off x="230460" y="1133859"/>
            <a:ext cx="6007308" cy="1169551"/>
          </a:xfrm>
          <a:prstGeom prst="rect">
            <a:avLst/>
          </a:prstGeom>
          <a:solidFill>
            <a:srgbClr val="FDFBF8"/>
          </a:solidFill>
        </p:spPr>
        <p:txBody>
          <a:bodyPr wrap="square">
            <a:spAutoFit/>
          </a:bodyPr>
          <a:lstStyle/>
          <a:p>
            <a:r>
              <a:rPr lang="en-US" sz="1400" i="1" dirty="0"/>
              <a:t>At Dawaam, we don’t just place people — we deliver full-service workforce solutions tailored to Libya’s complex energy environment.</a:t>
            </a:r>
          </a:p>
          <a:p>
            <a:br>
              <a:rPr lang="en-US" sz="1400" dirty="0"/>
            </a:br>
            <a:r>
              <a:rPr lang="en-US" sz="1400" i="1" dirty="0"/>
              <a:t>From urgent short-term deployment to long-term strategic staffing, we ensure every step is legal, efficient, and low-risk for our partners.</a:t>
            </a:r>
            <a:endParaRPr lang="en-GB" sz="1400" dirty="0"/>
          </a:p>
        </p:txBody>
      </p:sp>
      <p:grpSp>
        <p:nvGrpSpPr>
          <p:cNvPr id="14" name="Group 13">
            <a:extLst>
              <a:ext uri="{FF2B5EF4-FFF2-40B4-BE49-F238E27FC236}">
                <a16:creationId xmlns:a16="http://schemas.microsoft.com/office/drawing/2014/main" id="{18BA549C-B506-32E3-E8C8-935D396910BA}"/>
              </a:ext>
            </a:extLst>
          </p:cNvPr>
          <p:cNvGrpSpPr/>
          <p:nvPr/>
        </p:nvGrpSpPr>
        <p:grpSpPr>
          <a:xfrm rot="21170333">
            <a:off x="903531" y="2701549"/>
            <a:ext cx="4661165" cy="3046282"/>
            <a:chOff x="7418384" y="3210815"/>
            <a:chExt cx="4661165" cy="3046282"/>
          </a:xfrm>
        </p:grpSpPr>
        <p:pic>
          <p:nvPicPr>
            <p:cNvPr id="7" name="Picture 6" descr="A close-up of a business card&#10;&#10;AI-generated content may be incorrect.">
              <a:extLst>
                <a:ext uri="{FF2B5EF4-FFF2-40B4-BE49-F238E27FC236}">
                  <a16:creationId xmlns:a16="http://schemas.microsoft.com/office/drawing/2014/main" id="{82A85408-18FF-F892-3B9E-6757422A85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389875">
              <a:off x="7418384" y="3843230"/>
              <a:ext cx="4224267" cy="2413867"/>
            </a:xfrm>
            <a:prstGeom prst="rect">
              <a:avLst/>
            </a:prstGeom>
            <a:ln w="3175">
              <a:solidFill>
                <a:schemeClr val="tx1"/>
              </a:solidFill>
            </a:ln>
            <a:effectLst>
              <a:outerShdw blurRad="50800" dist="38100" dir="10800000" algn="r" rotWithShape="0">
                <a:prstClr val="black">
                  <a:alpha val="40000"/>
                </a:prstClr>
              </a:outerShdw>
            </a:effectLst>
          </p:spPr>
        </p:pic>
        <p:sp>
          <p:nvSpPr>
            <p:cNvPr id="13" name="Oval 12">
              <a:extLst>
                <a:ext uri="{FF2B5EF4-FFF2-40B4-BE49-F238E27FC236}">
                  <a16:creationId xmlns:a16="http://schemas.microsoft.com/office/drawing/2014/main" id="{C9BD12F4-25AA-42E1-34D5-A3F943CDE311}"/>
                </a:ext>
              </a:extLst>
            </p:cNvPr>
            <p:cNvSpPr/>
            <p:nvPr/>
          </p:nvSpPr>
          <p:spPr>
            <a:xfrm>
              <a:off x="11442104" y="3919998"/>
              <a:ext cx="104460" cy="88449"/>
            </a:xfrm>
            <a:prstGeom prst="ellipse">
              <a:avLst/>
            </a:prstGeom>
            <a:ln w="3175">
              <a:solidFill>
                <a:schemeClr val="tx1"/>
              </a:solidFill>
            </a:ln>
            <a:effectLst>
              <a:outerShdw blurRad="50800" dist="38100" dir="10800000" algn="r" rotWithShape="0">
                <a:prstClr val="black">
                  <a:alpha val="40000"/>
                </a:prstClr>
              </a:outerShdw>
            </a:effectLst>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1B316179-85FF-ECF9-316A-E8A5EDF39F5A}"/>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072" b="89873" l="9916" r="89873">
                          <a14:foregroundMark x1="56751" y1="9072" x2="56751" y2="9072"/>
                          <a14:foregroundMark x1="46624" y1="9916" x2="46624" y2="9916"/>
                          <a14:foregroundMark x1="45359" y1="11814" x2="43249" y2="14768"/>
                        </a14:backgroundRemoval>
                      </a14:imgEffect>
                    </a14:imgLayer>
                  </a14:imgProps>
                </a:ext>
              </a:extLst>
            </a:blip>
            <a:stretch>
              <a:fillRect/>
            </a:stretch>
          </p:blipFill>
          <p:spPr>
            <a:xfrm>
              <a:off x="11095752" y="3210815"/>
              <a:ext cx="983797" cy="983797"/>
            </a:xfrm>
            <a:prstGeom prst="rect">
              <a:avLst/>
            </a:prstGeom>
            <a:ln w="3175">
              <a:noFill/>
            </a:ln>
          </p:spPr>
        </p:pic>
      </p:grpSp>
      <p:pic>
        <p:nvPicPr>
          <p:cNvPr id="7172" name="Picture 4">
            <a:extLst>
              <a:ext uri="{FF2B5EF4-FFF2-40B4-BE49-F238E27FC236}">
                <a16:creationId xmlns:a16="http://schemas.microsoft.com/office/drawing/2014/main" id="{AA54604C-A4E4-B65C-924A-12C561BD9F2B}"/>
              </a:ext>
            </a:extLst>
          </p:cNvPr>
          <p:cNvPicPr>
            <a:picLocks noChangeAspect="1" noChangeArrowheads="1"/>
          </p:cNvPicPr>
          <p:nvPr/>
        </p:nvPicPr>
        <p:blipFill rotWithShape="1">
          <a:blip r:embed="rId7">
            <a:alphaModFix/>
            <a:extLst>
              <a:ext uri="{28A0092B-C50C-407E-A947-70E740481C1C}">
                <a14:useLocalDpi xmlns:a14="http://schemas.microsoft.com/office/drawing/2010/main" val="0"/>
              </a:ext>
            </a:extLst>
          </a:blip>
          <a:srcRect t="5573"/>
          <a:stretch/>
        </p:blipFill>
        <p:spPr bwMode="auto">
          <a:xfrm>
            <a:off x="6856043" y="1017403"/>
            <a:ext cx="3980935" cy="537315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96168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EE8697D0-9BB9-A2A2-DE3C-6E2F5D55CE23}"/>
              </a:ext>
            </a:extLst>
          </p:cNvPr>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4304" y="-1"/>
            <a:ext cx="12236303" cy="7647689"/>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a:extLst>
              <a:ext uri="{FF2B5EF4-FFF2-40B4-BE49-F238E27FC236}">
                <a16:creationId xmlns:a16="http://schemas.microsoft.com/office/drawing/2014/main" id="{DA0DF669-3F8D-7122-90E1-508FD31E367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961" b="99805" l="6836" r="93620">
                        <a14:foregroundMark x1="17122" y1="25000" x2="16146" y2="77539"/>
                        <a14:foregroundMark x1="16146" y1="77539" x2="11393" y2="94141"/>
                        <a14:foregroundMark x1="11393" y1="94141" x2="15625" y2="76953"/>
                        <a14:foregroundMark x1="15625" y1="76953" x2="20247" y2="91797"/>
                        <a14:foregroundMark x1="20247" y1="91797" x2="21810" y2="45801"/>
                        <a14:foregroundMark x1="21810" y1="45801" x2="24349" y2="53223"/>
                        <a14:foregroundMark x1="26579" y1="73926" x2="27799" y2="85254"/>
                        <a14:foregroundMark x1="26526" y1="73438" x2="26579" y2="73926"/>
                        <a14:foregroundMark x1="24349" y1="53223" x2="26526" y2="73438"/>
                        <a14:foregroundMark x1="27799" y1="85254" x2="26758" y2="60547"/>
                        <a14:foregroundMark x1="26758" y1="60547" x2="22656" y2="43945"/>
                        <a14:foregroundMark x1="22656" y1="43945" x2="12370" y2="39453"/>
                        <a14:foregroundMark x1="12370" y1="39453" x2="8854" y2="46289"/>
                        <a14:foregroundMark x1="7229" y1="75000" x2="7096" y2="77344"/>
                        <a14:foregroundMark x1="7262" y1="74414" x2="7229" y2="75000"/>
                        <a14:foregroundMark x1="7538" y1="69531" x2="7262" y2="74414"/>
                        <a14:foregroundMark x1="7925" y1="62695" x2="7538" y2="69531"/>
                        <a14:foregroundMark x1="7975" y1="61816" x2="7925" y2="62695"/>
                        <a14:foregroundMark x1="8047" y1="60547" x2="7975" y2="61816"/>
                        <a14:foregroundMark x1="8854" y1="46289" x2="8116" y2="59325"/>
                        <a14:foregroundMark x1="7811" y1="60268" x2="8138" y2="52441"/>
                        <a14:foregroundMark x1="7709" y1="62695" x2="7805" y2="60399"/>
                        <a14:foregroundMark x1="7423" y1="69531" x2="7709" y2="62695"/>
                        <a14:foregroundMark x1="7219" y1="74414" x2="7423" y2="69531"/>
                        <a14:foregroundMark x1="7194" y1="75000" x2="7219" y2="74414"/>
                        <a14:foregroundMark x1="7096" y1="77344" x2="7194" y2="75000"/>
                        <a14:foregroundMark x1="8138" y1="52441" x2="15169" y2="54199"/>
                        <a14:foregroundMark x1="15169" y1="54199" x2="11263" y2="71777"/>
                        <a14:foregroundMark x1="11263" y1="71777" x2="16992" y2="50195"/>
                        <a14:foregroundMark x1="16992" y1="50195" x2="33073" y2="39746"/>
                        <a14:foregroundMark x1="33073" y1="39746" x2="35547" y2="33301"/>
                        <a14:foregroundMark x1="35547" y1="33301" x2="36263" y2="22949"/>
                        <a14:foregroundMark x1="36263" y1="22949" x2="33919" y2="75781"/>
                        <a14:foregroundMark x1="33919" y1="75781" x2="31380" y2="87891"/>
                        <a14:foregroundMark x1="31380" y1="87891" x2="31576" y2="95605"/>
                        <a14:foregroundMark x1="31576" y1="95605" x2="33919" y2="65430"/>
                        <a14:foregroundMark x1="33919" y1="65430" x2="38151" y2="91406"/>
                        <a14:foregroundMark x1="38151" y1="91406" x2="40755" y2="61719"/>
                        <a14:foregroundMark x1="40805" y1="57758" x2="40951" y2="46094"/>
                        <a14:foregroundMark x1="40755" y1="61719" x2="40779" y2="59784"/>
                        <a14:foregroundMark x1="40951" y1="46094" x2="33464" y2="40137"/>
                        <a14:foregroundMark x1="33464" y1="40137" x2="26758" y2="45801"/>
                        <a14:foregroundMark x1="26758" y1="45801" x2="18229" y2="41797"/>
                        <a14:foregroundMark x1="18229" y1="41797" x2="16992" y2="22363"/>
                        <a14:foregroundMark x1="16992" y1="22363" x2="18945" y2="29395"/>
                        <a14:foregroundMark x1="18945" y1="29395" x2="18685" y2="50391"/>
                        <a14:foregroundMark x1="18685" y1="50391" x2="23958" y2="50586"/>
                        <a14:foregroundMark x1="23958" y1="50586" x2="31510" y2="44531"/>
                        <a14:foregroundMark x1="31510" y1="44531" x2="36133" y2="50781"/>
                        <a14:foregroundMark x1="36133" y1="50781" x2="42448" y2="52832"/>
                        <a14:foregroundMark x1="42448" y1="52832" x2="47331" y2="62305"/>
                        <a14:foregroundMark x1="47331" y1="62305" x2="47266" y2="69824"/>
                        <a14:foregroundMark x1="47266" y1="69824" x2="50521" y2="77930"/>
                        <a14:foregroundMark x1="50521" y1="77930" x2="51823" y2="95801"/>
                        <a14:foregroundMark x1="51823" y1="95801" x2="52799" y2="87695"/>
                        <a14:foregroundMark x1="55273" y1="91055" x2="56250" y2="92383"/>
                        <a14:foregroundMark x1="52799" y1="87695" x2="54501" y2="90007"/>
                        <a14:foregroundMark x1="56250" y1="92383" x2="58073" y2="85547"/>
                        <a14:foregroundMark x1="58073" y1="85547" x2="57487" y2="56348"/>
                        <a14:foregroundMark x1="57487" y1="56348" x2="63216" y2="57910"/>
                        <a14:foregroundMark x1="63216" y1="57910" x2="65237" y2="62038"/>
                        <a14:foregroundMark x1="67905" y1="74634" x2="69010" y2="81738"/>
                        <a14:foregroundMark x1="69010" y1="81738" x2="71029" y2="50098"/>
                        <a14:foregroundMark x1="71029" y1="50098" x2="73698" y2="41309"/>
                        <a14:foregroundMark x1="73698" y1="41309" x2="79036" y2="36426"/>
                        <a14:foregroundMark x1="79036" y1="36426" x2="78841" y2="18750"/>
                        <a14:foregroundMark x1="78841" y1="18750" x2="86133" y2="47852"/>
                        <a14:foregroundMark x1="86133" y1="47852" x2="89583" y2="54004"/>
                        <a14:foregroundMark x1="90794" y1="60179" x2="92839" y2="70605"/>
                        <a14:foregroundMark x1="89583" y1="54004" x2="90642" y2="59402"/>
                        <a14:foregroundMark x1="92839" y1="70605" x2="92207" y2="83691"/>
                        <a14:foregroundMark x1="90050" y1="59311" x2="89583" y2="53418"/>
                        <a14:foregroundMark x1="91983" y1="83691" x2="90359" y2="63207"/>
                        <a14:foregroundMark x1="89583" y1="53418" x2="84701" y2="56641"/>
                        <a14:foregroundMark x1="84701" y1="56641" x2="84115" y2="94824"/>
                        <a14:foregroundMark x1="84115" y1="94824" x2="81966" y2="65625"/>
                        <a14:foregroundMark x1="81966" y1="65625" x2="78776" y2="54883"/>
                        <a14:foregroundMark x1="78776" y1="54883" x2="75781" y2="88770"/>
                        <a14:foregroundMark x1="75781" y1="88770" x2="75326" y2="50000"/>
                        <a14:foregroundMark x1="75326" y1="50000" x2="75651" y2="48633"/>
                        <a14:foregroundMark x1="20247" y1="23535" x2="20964" y2="25977"/>
                        <a14:foregroundMark x1="17708" y1="22168" x2="18424" y2="24805"/>
                        <a14:foregroundMark x1="18620" y1="21582" x2="19792" y2="26270"/>
                        <a14:foregroundMark x1="19010" y1="21289" x2="20443" y2="27148"/>
                        <a14:foregroundMark x1="20247" y1="21973" x2="20247" y2="21973"/>
                        <a14:foregroundMark x1="19661" y1="24512" x2="19661" y2="24512"/>
                        <a14:foregroundMark x1="19727" y1="24512" x2="19727" y2="24512"/>
                        <a14:foregroundMark x1="20443" y1="27539" x2="20443" y2="27832"/>
                        <a14:foregroundMark x1="21289" y1="27441" x2="21289" y2="27441"/>
                        <a14:foregroundMark x1="21289" y1="27148" x2="21289" y2="27148"/>
                        <a14:foregroundMark x1="21484" y1="27148" x2="21484" y2="27148"/>
                        <a14:foregroundMark x1="21419" y1="27832" x2="21159" y2="28027"/>
                        <a14:foregroundMark x1="20898" y1="28320" x2="20898" y2="28320"/>
                        <a14:foregroundMark x1="20898" y1="22852" x2="20898" y2="22852"/>
                        <a14:foregroundMark x1="20833" y1="22266" x2="20833" y2="22266"/>
                        <a14:foregroundMark x1="6966" y1="49512" x2="6966" y2="49512"/>
                        <a14:foregroundMark x1="20182" y1="97754" x2="20182" y2="97754"/>
                        <a14:foregroundMark x1="12630" y1="97168" x2="12630" y2="97168"/>
                        <a14:foregroundMark x1="12630" y1="98828" x2="12630" y2="98828"/>
                        <a14:foregroundMark x1="93620" y1="58789" x2="93620" y2="58789"/>
                        <a14:foregroundMark x1="82031" y1="25879" x2="82031" y2="25879"/>
                        <a14:foregroundMark x1="83008" y1="25293" x2="83008" y2="25293"/>
                        <a14:foregroundMark x1="57292" y1="99219" x2="57292" y2="99219"/>
                        <a14:foregroundMark x1="52995" y1="99219" x2="52995" y2="99219"/>
                        <a14:foregroundMark x1="38867" y1="99805" x2="38867" y2="99805"/>
                        <a14:foregroundMark x1="65495" y1="64844" x2="65495" y2="64844"/>
                        <a14:foregroundMark x1="65755" y1="63672" x2="65755" y2="63672"/>
                        <a14:foregroundMark x1="65951" y1="65234" x2="65951" y2="65234"/>
                        <a14:foregroundMark x1="60938" y1="62891" x2="60938" y2="62891"/>
                        <a14:foregroundMark x1="61068" y1="63574" x2="61133" y2="65527"/>
                        <a14:foregroundMark x1="62435" y1="66992" x2="62435" y2="66992"/>
                        <a14:foregroundMark x1="62565" y1="66309" x2="62565" y2="66309"/>
                        <a14:foregroundMark x1="62565" y1="67480" x2="62565" y2="67480"/>
                        <a14:foregroundMark x1="62565" y1="66309" x2="62565" y2="66309"/>
                        <a14:foregroundMark x1="62370" y1="66504" x2="62370" y2="66504"/>
                        <a14:foregroundMark x1="62370" y1="66113" x2="62370" y2="66113"/>
                        <a14:foregroundMark x1="62370" y1="67090" x2="62370" y2="67090"/>
                        <a14:foregroundMark x1="62435" y1="67188" x2="62565" y2="65137"/>
                        <a14:foregroundMark x1="62370" y1="65234" x2="62435" y2="68359"/>
                        <a14:backgroundMark x1="8789" y1="69531" x2="8789" y2="69531"/>
                        <a14:backgroundMark x1="9570" y1="61816" x2="9570" y2="61816"/>
                        <a14:backgroundMark x1="9375" y1="62695" x2="9375" y2="62695"/>
                        <a14:backgroundMark x1="9635" y1="60547" x2="9635" y2="60547"/>
                        <a14:backgroundMark x1="8594" y1="74414" x2="8594" y2="74414"/>
                        <a14:backgroundMark x1="8594" y1="75000" x2="8594" y2="75000"/>
                        <a14:backgroundMark x1="24023" y1="67676" x2="24023" y2="67676"/>
                        <a14:backgroundMark x1="25130" y1="73926" x2="25130" y2="73926"/>
                        <a14:backgroundMark x1="24219" y1="68555" x2="24219" y2="68555"/>
                        <a14:backgroundMark x1="23828" y1="66699" x2="23828" y2="66699"/>
                        <a14:backgroundMark x1="25130" y1="73438" x2="25130" y2="73438"/>
                        <a14:backgroundMark x1="49740" y1="62598" x2="49740" y2="62598"/>
                        <a14:backgroundMark x1="49674" y1="62402" x2="49674" y2="62402"/>
                        <a14:backgroundMark x1="49544" y1="62598" x2="49479" y2="61523"/>
                        <a14:backgroundMark x1="49609" y1="61133" x2="49609" y2="61133"/>
                        <a14:backgroundMark x1="54883" y1="92969" x2="54883" y2="92969"/>
                        <a14:backgroundMark x1="54883" y1="92969" x2="55143" y2="99707"/>
                        <a14:backgroundMark x1="54948" y1="92578" x2="55013" y2="87109"/>
                        <a14:backgroundMark x1="71875" y1="67285" x2="71875" y2="67285"/>
                        <a14:backgroundMark x1="65885" y1="65723" x2="65885" y2="65723"/>
                        <a14:backgroundMark x1="66341" y1="64941" x2="66341" y2="64941"/>
                        <a14:backgroundMark x1="66043" y1="65234" x2="66602" y2="74805"/>
                        <a14:backgroundMark x1="66020" y1="64844" x2="66043" y2="65234"/>
                        <a14:backgroundMark x1="65951" y1="63672" x2="66020" y2="64844"/>
                        <a14:backgroundMark x1="61873" y1="62891" x2="61970" y2="63507"/>
                        <a14:backgroundMark x1="61458" y1="60254" x2="61873" y2="62891"/>
                        <a14:backgroundMark x1="72135" y1="61133" x2="72135" y2="64453"/>
                        <a14:backgroundMark x1="89193" y1="59180" x2="88932" y2="62988"/>
                        <a14:backgroundMark x1="66169" y1="65234" x2="66211" y2="65723"/>
                        <a14:backgroundMark x1="66136" y1="64844" x2="66169" y2="65234"/>
                        <a14:backgroundMark x1="66036" y1="63672" x2="66136" y2="64844"/>
                        <a14:backgroundMark x1="65885" y1="61914" x2="66036" y2="63672"/>
                        <a14:backgroundMark x1="10026" y1="58984" x2="9375" y2="61230"/>
                        <a14:backgroundMark x1="89974" y1="80566" x2="89258" y2="87012"/>
                        <a14:backgroundMark x1="91016" y1="83691" x2="91016" y2="86035"/>
                        <a14:backgroundMark x1="80143" y1="90039" x2="80208" y2="92383"/>
                        <a14:backgroundMark x1="41992" y1="57227" x2="42773" y2="61035"/>
                      </a14:backgroundRemoval>
                    </a14:imgEffect>
                  </a14:imgLayer>
                </a14:imgProps>
              </a:ext>
              <a:ext uri="{28A0092B-C50C-407E-A947-70E740481C1C}">
                <a14:useLocalDpi xmlns:a14="http://schemas.microsoft.com/office/drawing/2010/main" val="0"/>
              </a:ext>
            </a:extLst>
          </a:blip>
          <a:srcRect/>
          <a:stretch>
            <a:fillRect/>
          </a:stretch>
        </p:blipFill>
        <p:spPr bwMode="auto">
          <a:xfrm>
            <a:off x="-332148" y="-923176"/>
            <a:ext cx="12856296" cy="857086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AD535FFA-B422-0B53-805C-A9C7E048B67F}"/>
              </a:ext>
            </a:extLst>
          </p:cNvPr>
          <p:cNvPicPr>
            <a:picLocks noChangeAspect="1"/>
          </p:cNvPicPr>
          <p:nvPr/>
        </p:nvPicPr>
        <p:blipFill rotWithShape="1">
          <a:blip r:embed="rId5">
            <a:extLst>
              <a:ext uri="{28A0092B-C50C-407E-A947-70E740481C1C}">
                <a14:useLocalDpi xmlns:a14="http://schemas.microsoft.com/office/drawing/2010/main" val="0"/>
              </a:ext>
            </a:extLst>
          </a:blip>
          <a:srcRect b="21480"/>
          <a:stretch/>
        </p:blipFill>
        <p:spPr>
          <a:xfrm>
            <a:off x="10669103" y="360420"/>
            <a:ext cx="1101138" cy="1041461"/>
          </a:xfrm>
          <a:prstGeom prst="rect">
            <a:avLst/>
          </a:prstGeom>
        </p:spPr>
      </p:pic>
      <p:sp>
        <p:nvSpPr>
          <p:cNvPr id="6" name="Rectangle 5">
            <a:extLst>
              <a:ext uri="{FF2B5EF4-FFF2-40B4-BE49-F238E27FC236}">
                <a16:creationId xmlns:a16="http://schemas.microsoft.com/office/drawing/2014/main" id="{8FC603C5-FB1E-371B-6D06-8FB55F13FB05}"/>
              </a:ext>
            </a:extLst>
          </p:cNvPr>
          <p:cNvSpPr/>
          <p:nvPr/>
        </p:nvSpPr>
        <p:spPr>
          <a:xfrm>
            <a:off x="-44303" y="3183892"/>
            <a:ext cx="12280605" cy="1231991"/>
          </a:xfrm>
          <a:prstGeom prst="rect">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4400" b="1" dirty="0">
                <a:solidFill>
                  <a:schemeClr val="tx1"/>
                </a:solidFill>
              </a:rPr>
              <a:t>Thank you</a:t>
            </a:r>
            <a:endParaRPr lang="en-GB" sz="2800" b="1" i="1" dirty="0">
              <a:solidFill>
                <a:schemeClr val="tx1"/>
              </a:solidFill>
            </a:endParaRPr>
          </a:p>
        </p:txBody>
      </p:sp>
    </p:spTree>
    <p:extLst>
      <p:ext uri="{BB962C8B-B14F-4D97-AF65-F5344CB8AC3E}">
        <p14:creationId xmlns:p14="http://schemas.microsoft.com/office/powerpoint/2010/main" val="26639542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696</Words>
  <Application>Microsoft Office PowerPoint</Application>
  <PresentationFormat>Widescreen</PresentationFormat>
  <Paragraphs>145</Paragraphs>
  <Slides>9</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Aptos</vt:lpstr>
      <vt:lpstr>Aptos Display</vt:lpstr>
      <vt:lpstr>Arial</vt:lpstr>
      <vt:lpstr>OCR A Extended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Akram Rayes</dc:creator>
  <cp:lastModifiedBy>Akram Rayes</cp:lastModifiedBy>
  <cp:revision>9</cp:revision>
  <dcterms:created xsi:type="dcterms:W3CDTF">2025-06-11T13:15:21Z</dcterms:created>
  <dcterms:modified xsi:type="dcterms:W3CDTF">2025-06-15T10:07:10Z</dcterms:modified>
</cp:coreProperties>
</file>

<file path=docProps/thumbnail.jpeg>
</file>